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1" y="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601A0-9875-4040-A642-01BE01E9180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E92B38-85E6-4734-9693-DDD5FA572334}">
      <dgm:prSet custT="1"/>
      <dgm:spPr/>
      <dgm:t>
        <a:bodyPr/>
        <a:lstStyle/>
        <a:p>
          <a:r>
            <a:rPr lang="ru-RU" sz="1400" b="0" i="0" dirty="0"/>
            <a:t>Так же как и датасеты, модели под свои потребности можно </a:t>
          </a:r>
          <a:r>
            <a:rPr lang="ru-RU" sz="1400" b="1" i="0" dirty="0"/>
            <a:t>найти с помощью фильтров:</a:t>
          </a:r>
          <a:r>
            <a:rPr lang="ru-RU" sz="1400" b="0" i="0" dirty="0"/>
            <a:t> решаемая задача, тип входных данных, размер, возможность гибкой настройки и т.д. </a:t>
          </a:r>
          <a:endParaRPr lang="en-US" sz="1400" dirty="0"/>
        </a:p>
      </dgm:t>
    </dgm:pt>
    <dgm:pt modelId="{38EEB550-FAB0-41A8-A95D-F0FFFEC6B3E8}" type="parTrans" cxnId="{FB01B0D3-D93F-42C1-ABCC-8BEB21185ACE}">
      <dgm:prSet/>
      <dgm:spPr/>
      <dgm:t>
        <a:bodyPr/>
        <a:lstStyle/>
        <a:p>
          <a:endParaRPr lang="en-US"/>
        </a:p>
      </dgm:t>
    </dgm:pt>
    <dgm:pt modelId="{9E54C7CE-9CEF-4205-B2B6-C9AC513F5AB6}" type="sibTrans" cxnId="{FB01B0D3-D93F-42C1-ABCC-8BEB21185ACE}">
      <dgm:prSet/>
      <dgm:spPr/>
      <dgm:t>
        <a:bodyPr/>
        <a:lstStyle/>
        <a:p>
          <a:endParaRPr lang="en-US"/>
        </a:p>
      </dgm:t>
    </dgm:pt>
    <dgm:pt modelId="{B68E04DA-9D53-46E1-AB03-3640985AB6AD}">
      <dgm:prSet custT="1"/>
      <dgm:spPr/>
      <dgm:t>
        <a:bodyPr/>
        <a:lstStyle/>
        <a:p>
          <a:r>
            <a:rPr lang="ru-RU" sz="1400" b="0" i="0" dirty="0"/>
            <a:t>У моделей также есть параметр </a:t>
          </a:r>
          <a:r>
            <a:rPr lang="ru-RU" sz="1400" b="1" i="0" dirty="0" err="1"/>
            <a:t>usability</a:t>
          </a:r>
          <a:r>
            <a:rPr lang="ru-RU" sz="1400" b="0" i="0" dirty="0"/>
            <a:t>: насколько удобно их использовать в проектах и насколько хорошо они задокументированы.</a:t>
          </a:r>
          <a:endParaRPr lang="en-US" sz="1400" dirty="0"/>
        </a:p>
      </dgm:t>
    </dgm:pt>
    <dgm:pt modelId="{2C1FCA21-D563-49DE-A22F-3779878C1206}" type="parTrans" cxnId="{102DA438-8BF9-41A5-BDB1-4520EE3C899E}">
      <dgm:prSet/>
      <dgm:spPr/>
      <dgm:t>
        <a:bodyPr/>
        <a:lstStyle/>
        <a:p>
          <a:endParaRPr lang="en-US"/>
        </a:p>
      </dgm:t>
    </dgm:pt>
    <dgm:pt modelId="{80080DF7-52EB-4D4B-AB3E-A5AFC8B08D49}" type="sibTrans" cxnId="{102DA438-8BF9-41A5-BDB1-4520EE3C899E}">
      <dgm:prSet/>
      <dgm:spPr/>
      <dgm:t>
        <a:bodyPr/>
        <a:lstStyle/>
        <a:p>
          <a:endParaRPr lang="en-US"/>
        </a:p>
      </dgm:t>
    </dgm:pt>
    <dgm:pt modelId="{EECC0A39-AE27-4ED3-802B-30B17AB2BBCD}" type="pres">
      <dgm:prSet presAssocID="{AB2601A0-9875-4040-A642-01BE01E918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CE0460-EEFE-44AD-B068-D3AB985D3C30}" type="pres">
      <dgm:prSet presAssocID="{DCE92B38-85E6-4734-9693-DDD5FA572334}" presName="hierRoot1" presStyleCnt="0"/>
      <dgm:spPr/>
    </dgm:pt>
    <dgm:pt modelId="{46D8D980-3662-45A3-BB98-05683BC14D79}" type="pres">
      <dgm:prSet presAssocID="{DCE92B38-85E6-4734-9693-DDD5FA572334}" presName="composite" presStyleCnt="0"/>
      <dgm:spPr/>
    </dgm:pt>
    <dgm:pt modelId="{FE6159A5-B175-47D5-A625-8AED82DDD513}" type="pres">
      <dgm:prSet presAssocID="{DCE92B38-85E6-4734-9693-DDD5FA572334}" presName="background" presStyleLbl="node0" presStyleIdx="0" presStyleCnt="2"/>
      <dgm:spPr/>
    </dgm:pt>
    <dgm:pt modelId="{B80F85B8-5550-49F1-A7D8-9D3750951E20}" type="pres">
      <dgm:prSet presAssocID="{DCE92B38-85E6-4734-9693-DDD5FA572334}" presName="text" presStyleLbl="fgAcc0" presStyleIdx="0" presStyleCnt="2">
        <dgm:presLayoutVars>
          <dgm:chPref val="3"/>
        </dgm:presLayoutVars>
      </dgm:prSet>
      <dgm:spPr/>
    </dgm:pt>
    <dgm:pt modelId="{BD857F36-3888-44D6-B80D-44D46DE4023A}" type="pres">
      <dgm:prSet presAssocID="{DCE92B38-85E6-4734-9693-DDD5FA572334}" presName="hierChild2" presStyleCnt="0"/>
      <dgm:spPr/>
    </dgm:pt>
    <dgm:pt modelId="{01252D3D-45D2-40BB-AD25-E4D5551ADA80}" type="pres">
      <dgm:prSet presAssocID="{B68E04DA-9D53-46E1-AB03-3640985AB6AD}" presName="hierRoot1" presStyleCnt="0"/>
      <dgm:spPr/>
    </dgm:pt>
    <dgm:pt modelId="{EE49BA36-D1D4-41C0-B3E0-C3B37C0DBA62}" type="pres">
      <dgm:prSet presAssocID="{B68E04DA-9D53-46E1-AB03-3640985AB6AD}" presName="composite" presStyleCnt="0"/>
      <dgm:spPr/>
    </dgm:pt>
    <dgm:pt modelId="{B6E59D82-6125-4404-998E-D1888C972515}" type="pres">
      <dgm:prSet presAssocID="{B68E04DA-9D53-46E1-AB03-3640985AB6AD}" presName="background" presStyleLbl="node0" presStyleIdx="1" presStyleCnt="2"/>
      <dgm:spPr/>
    </dgm:pt>
    <dgm:pt modelId="{B8096734-FF11-4BE5-9CE1-CA87D7AAC4AE}" type="pres">
      <dgm:prSet presAssocID="{B68E04DA-9D53-46E1-AB03-3640985AB6AD}" presName="text" presStyleLbl="fgAcc0" presStyleIdx="1" presStyleCnt="2">
        <dgm:presLayoutVars>
          <dgm:chPref val="3"/>
        </dgm:presLayoutVars>
      </dgm:prSet>
      <dgm:spPr/>
    </dgm:pt>
    <dgm:pt modelId="{177E2D8E-C661-47E6-A07C-DC7BE9DF84EA}" type="pres">
      <dgm:prSet presAssocID="{B68E04DA-9D53-46E1-AB03-3640985AB6AD}" presName="hierChild2" presStyleCnt="0"/>
      <dgm:spPr/>
    </dgm:pt>
  </dgm:ptLst>
  <dgm:cxnLst>
    <dgm:cxn modelId="{D8BE4C0F-0236-42B5-9BE1-65B1FCDB5B62}" type="presOf" srcId="{B68E04DA-9D53-46E1-AB03-3640985AB6AD}" destId="{B8096734-FF11-4BE5-9CE1-CA87D7AAC4AE}" srcOrd="0" destOrd="0" presId="urn:microsoft.com/office/officeart/2005/8/layout/hierarchy1"/>
    <dgm:cxn modelId="{102DA438-8BF9-41A5-BDB1-4520EE3C899E}" srcId="{AB2601A0-9875-4040-A642-01BE01E9180A}" destId="{B68E04DA-9D53-46E1-AB03-3640985AB6AD}" srcOrd="1" destOrd="0" parTransId="{2C1FCA21-D563-49DE-A22F-3779878C1206}" sibTransId="{80080DF7-52EB-4D4B-AB3E-A5AFC8B08D49}"/>
    <dgm:cxn modelId="{434A4762-BAE4-489F-8142-9AF91020F442}" type="presOf" srcId="{AB2601A0-9875-4040-A642-01BE01E9180A}" destId="{EECC0A39-AE27-4ED3-802B-30B17AB2BBCD}" srcOrd="0" destOrd="0" presId="urn:microsoft.com/office/officeart/2005/8/layout/hierarchy1"/>
    <dgm:cxn modelId="{E617B2AB-C900-4A19-9EBE-CC356A7F8944}" type="presOf" srcId="{DCE92B38-85E6-4734-9693-DDD5FA572334}" destId="{B80F85B8-5550-49F1-A7D8-9D3750951E20}" srcOrd="0" destOrd="0" presId="urn:microsoft.com/office/officeart/2005/8/layout/hierarchy1"/>
    <dgm:cxn modelId="{FB01B0D3-D93F-42C1-ABCC-8BEB21185ACE}" srcId="{AB2601A0-9875-4040-A642-01BE01E9180A}" destId="{DCE92B38-85E6-4734-9693-DDD5FA572334}" srcOrd="0" destOrd="0" parTransId="{38EEB550-FAB0-41A8-A95D-F0FFFEC6B3E8}" sibTransId="{9E54C7CE-9CEF-4205-B2B6-C9AC513F5AB6}"/>
    <dgm:cxn modelId="{979EB506-8E97-4B18-9C85-0CF8DD26914C}" type="presParOf" srcId="{EECC0A39-AE27-4ED3-802B-30B17AB2BBCD}" destId="{62CE0460-EEFE-44AD-B068-D3AB985D3C30}" srcOrd="0" destOrd="0" presId="urn:microsoft.com/office/officeart/2005/8/layout/hierarchy1"/>
    <dgm:cxn modelId="{9B5AA52B-EE08-4517-BA11-A4B0D80E5C64}" type="presParOf" srcId="{62CE0460-EEFE-44AD-B068-D3AB985D3C30}" destId="{46D8D980-3662-45A3-BB98-05683BC14D79}" srcOrd="0" destOrd="0" presId="urn:microsoft.com/office/officeart/2005/8/layout/hierarchy1"/>
    <dgm:cxn modelId="{5F3048F3-1658-44E7-ABAB-CEDCF674E508}" type="presParOf" srcId="{46D8D980-3662-45A3-BB98-05683BC14D79}" destId="{FE6159A5-B175-47D5-A625-8AED82DDD513}" srcOrd="0" destOrd="0" presId="urn:microsoft.com/office/officeart/2005/8/layout/hierarchy1"/>
    <dgm:cxn modelId="{05DFA3DE-0A59-4EBB-8A10-FD73E673D376}" type="presParOf" srcId="{46D8D980-3662-45A3-BB98-05683BC14D79}" destId="{B80F85B8-5550-49F1-A7D8-9D3750951E20}" srcOrd="1" destOrd="0" presId="urn:microsoft.com/office/officeart/2005/8/layout/hierarchy1"/>
    <dgm:cxn modelId="{4AC5F0C8-F2C6-41A2-8CD7-53035EF40545}" type="presParOf" srcId="{62CE0460-EEFE-44AD-B068-D3AB985D3C30}" destId="{BD857F36-3888-44D6-B80D-44D46DE4023A}" srcOrd="1" destOrd="0" presId="urn:microsoft.com/office/officeart/2005/8/layout/hierarchy1"/>
    <dgm:cxn modelId="{D8C28224-F677-4168-ADC7-77DD45038055}" type="presParOf" srcId="{EECC0A39-AE27-4ED3-802B-30B17AB2BBCD}" destId="{01252D3D-45D2-40BB-AD25-E4D5551ADA80}" srcOrd="1" destOrd="0" presId="urn:microsoft.com/office/officeart/2005/8/layout/hierarchy1"/>
    <dgm:cxn modelId="{3A13CBCF-642B-4927-8F2D-D06AF25E289F}" type="presParOf" srcId="{01252D3D-45D2-40BB-AD25-E4D5551ADA80}" destId="{EE49BA36-D1D4-41C0-B3E0-C3B37C0DBA62}" srcOrd="0" destOrd="0" presId="urn:microsoft.com/office/officeart/2005/8/layout/hierarchy1"/>
    <dgm:cxn modelId="{3970C71C-87E1-401E-AAE0-8470A4F0FC5A}" type="presParOf" srcId="{EE49BA36-D1D4-41C0-B3E0-C3B37C0DBA62}" destId="{B6E59D82-6125-4404-998E-D1888C972515}" srcOrd="0" destOrd="0" presId="urn:microsoft.com/office/officeart/2005/8/layout/hierarchy1"/>
    <dgm:cxn modelId="{B63A5311-C72A-430A-A235-8B714B3ADE3B}" type="presParOf" srcId="{EE49BA36-D1D4-41C0-B3E0-C3B37C0DBA62}" destId="{B8096734-FF11-4BE5-9CE1-CA87D7AAC4AE}" srcOrd="1" destOrd="0" presId="urn:microsoft.com/office/officeart/2005/8/layout/hierarchy1"/>
    <dgm:cxn modelId="{CF7EDC52-A7BE-4E29-9998-9A37299F9EC7}" type="presParOf" srcId="{01252D3D-45D2-40BB-AD25-E4D5551ADA80}" destId="{177E2D8E-C661-47E6-A07C-DC7BE9DF84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FF723-1AA6-4F12-89A8-6F8CFC3745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295281-BED7-4983-B1DA-80E52B28520F}">
      <dgm:prSet/>
      <dgm:spPr/>
      <dgm:t>
        <a:bodyPr/>
        <a:lstStyle/>
        <a:p>
          <a:r>
            <a:rPr lang="ru-RU" b="0" i="0" dirty="0"/>
            <a:t>Там приведены код и/или текст проекта. Кроме этого, есть разделы:</a:t>
          </a:r>
          <a:endParaRPr lang="en-US" dirty="0"/>
        </a:p>
      </dgm:t>
    </dgm:pt>
    <dgm:pt modelId="{BD296B69-93F2-4879-AFE1-BEC5FA4D7758}" type="parTrans" cxnId="{0C8C1C04-3D9E-4FCD-8155-9D17D1328612}">
      <dgm:prSet/>
      <dgm:spPr/>
      <dgm:t>
        <a:bodyPr/>
        <a:lstStyle/>
        <a:p>
          <a:endParaRPr lang="en-US"/>
        </a:p>
      </dgm:t>
    </dgm:pt>
    <dgm:pt modelId="{C21E1BEE-160D-4EA1-AA53-DC4FBB3E91B5}" type="sibTrans" cxnId="{0C8C1C04-3D9E-4FCD-8155-9D17D1328612}">
      <dgm:prSet/>
      <dgm:spPr/>
      <dgm:t>
        <a:bodyPr/>
        <a:lstStyle/>
        <a:p>
          <a:endParaRPr lang="en-US"/>
        </a:p>
      </dgm:t>
    </dgm:pt>
    <dgm:pt modelId="{7C2CD957-3ACD-48B2-BA67-9D111B3FAAD7}">
      <dgm:prSet/>
      <dgm:spPr/>
      <dgm:t>
        <a:bodyPr/>
        <a:lstStyle/>
        <a:p>
          <a:r>
            <a:rPr lang="ru-RU" b="1" i="0" dirty="0" err="1"/>
            <a:t>Input</a:t>
          </a:r>
          <a:r>
            <a:rPr lang="ru-RU" b="0" i="0" dirty="0"/>
            <a:t> — входные данные. </a:t>
          </a:r>
          <a:endParaRPr lang="en-US" b="0" i="0" dirty="0"/>
        </a:p>
        <a:p>
          <a:r>
            <a:rPr lang="ru-RU" b="0" i="0" dirty="0"/>
            <a:t>Иногда они могут быть закрыты — например, если ноутбук содержит решение задачи с соревнования, а организатор отказался раскрывать данные для тех, кто в нем не участвовал;</a:t>
          </a:r>
          <a:endParaRPr lang="en-US" dirty="0"/>
        </a:p>
      </dgm:t>
    </dgm:pt>
    <dgm:pt modelId="{659AF0A1-BD10-4E36-86C5-3F5B41180007}" type="parTrans" cxnId="{C78914DA-9411-4C49-AE8A-AF9A5F69A7B6}">
      <dgm:prSet/>
      <dgm:spPr/>
      <dgm:t>
        <a:bodyPr/>
        <a:lstStyle/>
        <a:p>
          <a:endParaRPr lang="en-US"/>
        </a:p>
      </dgm:t>
    </dgm:pt>
    <dgm:pt modelId="{004C463B-9DED-4F6C-9578-93211CAD98DC}" type="sibTrans" cxnId="{C78914DA-9411-4C49-AE8A-AF9A5F69A7B6}">
      <dgm:prSet/>
      <dgm:spPr/>
      <dgm:t>
        <a:bodyPr/>
        <a:lstStyle/>
        <a:p>
          <a:endParaRPr lang="en-US"/>
        </a:p>
      </dgm:t>
    </dgm:pt>
    <dgm:pt modelId="{E65C4F17-899B-439B-8AFA-BE0AD4D1807B}">
      <dgm:prSet/>
      <dgm:spPr/>
      <dgm:t>
        <a:bodyPr/>
        <a:lstStyle/>
        <a:p>
          <a:r>
            <a:rPr lang="ru-RU" b="1" i="0" dirty="0" err="1"/>
            <a:t>Output</a:t>
          </a:r>
          <a:r>
            <a:rPr lang="ru-RU" b="0" i="0" dirty="0"/>
            <a:t> — выходные данные. Обычно их предлагают скачать с помощью </a:t>
          </a:r>
          <a:r>
            <a:rPr lang="ru-RU" b="0" i="0" dirty="0" err="1"/>
            <a:t>Kaggle</a:t>
          </a:r>
          <a:r>
            <a:rPr lang="ru-RU" b="0" i="0" dirty="0"/>
            <a:t> API, а в разделе содержится команда — ее можно скопировать в один клик;</a:t>
          </a:r>
          <a:endParaRPr lang="en-US" dirty="0"/>
        </a:p>
      </dgm:t>
    </dgm:pt>
    <dgm:pt modelId="{BF584DEF-E509-4074-8F3B-8C478805F708}" type="parTrans" cxnId="{B5EB2D48-E0DB-4194-B388-677C96120AFD}">
      <dgm:prSet/>
      <dgm:spPr/>
      <dgm:t>
        <a:bodyPr/>
        <a:lstStyle/>
        <a:p>
          <a:endParaRPr lang="en-US"/>
        </a:p>
      </dgm:t>
    </dgm:pt>
    <dgm:pt modelId="{1CDF23C4-67B3-4330-AB05-1B854021678E}" type="sibTrans" cxnId="{B5EB2D48-E0DB-4194-B388-677C96120AFD}">
      <dgm:prSet/>
      <dgm:spPr/>
      <dgm:t>
        <a:bodyPr/>
        <a:lstStyle/>
        <a:p>
          <a:endParaRPr lang="en-US"/>
        </a:p>
      </dgm:t>
    </dgm:pt>
    <dgm:pt modelId="{738C5CCE-B604-42CA-AA40-AB006CCF01CF}">
      <dgm:prSet/>
      <dgm:spPr/>
      <dgm:t>
        <a:bodyPr/>
        <a:lstStyle/>
        <a:p>
          <a:r>
            <a:rPr lang="ru-RU" b="1" i="0"/>
            <a:t>Logs</a:t>
          </a:r>
          <a:r>
            <a:rPr lang="ru-RU" b="0" i="0"/>
            <a:t> — логи, записи, которые описывают запуск кода. Содержат информацию о времени и успешности выполнения, ошибках, среде исполнения и других деталях;</a:t>
          </a:r>
          <a:endParaRPr lang="en-US"/>
        </a:p>
      </dgm:t>
    </dgm:pt>
    <dgm:pt modelId="{D6AADBAA-D267-41E6-9F5A-272CCB608514}" type="parTrans" cxnId="{F814AE48-EC34-4BDB-B23D-5295316DA184}">
      <dgm:prSet/>
      <dgm:spPr/>
      <dgm:t>
        <a:bodyPr/>
        <a:lstStyle/>
        <a:p>
          <a:endParaRPr lang="en-US"/>
        </a:p>
      </dgm:t>
    </dgm:pt>
    <dgm:pt modelId="{28F2BB89-E611-4902-8F38-6FE93C41194C}" type="sibTrans" cxnId="{F814AE48-EC34-4BDB-B23D-5295316DA184}">
      <dgm:prSet/>
      <dgm:spPr/>
      <dgm:t>
        <a:bodyPr/>
        <a:lstStyle/>
        <a:p>
          <a:endParaRPr lang="en-US"/>
        </a:p>
      </dgm:t>
    </dgm:pt>
    <dgm:pt modelId="{BC9686D2-80FF-413F-9379-0889AEC5CBF0}">
      <dgm:prSet/>
      <dgm:spPr/>
      <dgm:t>
        <a:bodyPr/>
        <a:lstStyle/>
        <a:p>
          <a:r>
            <a:rPr lang="ru-RU" b="1" i="0"/>
            <a:t>Comments</a:t>
          </a:r>
          <a:r>
            <a:rPr lang="ru-RU" b="0" i="0"/>
            <a:t> — обсуждение, комментарии пользователей к ноутбуку.</a:t>
          </a:r>
          <a:endParaRPr lang="en-US"/>
        </a:p>
      </dgm:t>
    </dgm:pt>
    <dgm:pt modelId="{899A68BF-B48E-41C0-BB4E-AC44F08FA80C}" type="parTrans" cxnId="{53BE476B-7CDA-44DB-939E-54FB5994C4B4}">
      <dgm:prSet/>
      <dgm:spPr/>
      <dgm:t>
        <a:bodyPr/>
        <a:lstStyle/>
        <a:p>
          <a:endParaRPr lang="en-US"/>
        </a:p>
      </dgm:t>
    </dgm:pt>
    <dgm:pt modelId="{A63EF051-CADB-4BC3-B855-667330E985DC}" type="sibTrans" cxnId="{53BE476B-7CDA-44DB-939E-54FB5994C4B4}">
      <dgm:prSet/>
      <dgm:spPr/>
      <dgm:t>
        <a:bodyPr/>
        <a:lstStyle/>
        <a:p>
          <a:endParaRPr lang="en-US"/>
        </a:p>
      </dgm:t>
    </dgm:pt>
    <dgm:pt modelId="{99DBD0FD-6A99-489D-A5F4-65AC32E6BE76}" type="pres">
      <dgm:prSet presAssocID="{5AFFF723-1AA6-4F12-89A8-6F8CFC3745CE}" presName="linear" presStyleCnt="0">
        <dgm:presLayoutVars>
          <dgm:animLvl val="lvl"/>
          <dgm:resizeHandles val="exact"/>
        </dgm:presLayoutVars>
      </dgm:prSet>
      <dgm:spPr/>
    </dgm:pt>
    <dgm:pt modelId="{B60FF31B-4AB4-4B2C-84EE-639D8403317D}" type="pres">
      <dgm:prSet presAssocID="{35295281-BED7-4983-B1DA-80E52B28520F}" presName="parentText" presStyleLbl="node1" presStyleIdx="0" presStyleCnt="5" custScaleY="78801" custLinFactY="-16037" custLinFactNeighborY="-100000">
        <dgm:presLayoutVars>
          <dgm:chMax val="0"/>
          <dgm:bulletEnabled val="1"/>
        </dgm:presLayoutVars>
      </dgm:prSet>
      <dgm:spPr/>
    </dgm:pt>
    <dgm:pt modelId="{0D9E1F67-C889-42EC-B3A8-7017EFF10740}" type="pres">
      <dgm:prSet presAssocID="{C21E1BEE-160D-4EA1-AA53-DC4FBB3E91B5}" presName="spacer" presStyleCnt="0"/>
      <dgm:spPr/>
    </dgm:pt>
    <dgm:pt modelId="{BA6D26EB-FADB-4457-B7FD-3E5D6ACE81BF}" type="pres">
      <dgm:prSet presAssocID="{7C2CD957-3ACD-48B2-BA67-9D111B3FAAD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6A460BC-4210-40AC-ACA2-0C2B238F1DDE}" type="pres">
      <dgm:prSet presAssocID="{004C463B-9DED-4F6C-9578-93211CAD98DC}" presName="spacer" presStyleCnt="0"/>
      <dgm:spPr/>
    </dgm:pt>
    <dgm:pt modelId="{4054FED1-3FD5-4DCA-8B4A-02EFDAFAED7D}" type="pres">
      <dgm:prSet presAssocID="{E65C4F17-899B-439B-8AFA-BE0AD4D1807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D1692F5-9350-43B3-A277-9A682F9E6B38}" type="pres">
      <dgm:prSet presAssocID="{1CDF23C4-67B3-4330-AB05-1B854021678E}" presName="spacer" presStyleCnt="0"/>
      <dgm:spPr/>
    </dgm:pt>
    <dgm:pt modelId="{04735329-16F5-4698-8E8B-4A63A2BC821C}" type="pres">
      <dgm:prSet presAssocID="{738C5CCE-B604-42CA-AA40-AB006CCF01C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A04DCF6-BC90-47A1-B0D3-E2AD861B708A}" type="pres">
      <dgm:prSet presAssocID="{28F2BB89-E611-4902-8F38-6FE93C41194C}" presName="spacer" presStyleCnt="0"/>
      <dgm:spPr/>
    </dgm:pt>
    <dgm:pt modelId="{1B5BD71A-8038-445D-8E0A-D94AF5052C47}" type="pres">
      <dgm:prSet presAssocID="{BC9686D2-80FF-413F-9379-0889AEC5CBF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024C101-25D6-4DC0-BAA9-05760243CC24}" type="presOf" srcId="{E65C4F17-899B-439B-8AFA-BE0AD4D1807B}" destId="{4054FED1-3FD5-4DCA-8B4A-02EFDAFAED7D}" srcOrd="0" destOrd="0" presId="urn:microsoft.com/office/officeart/2005/8/layout/vList2"/>
    <dgm:cxn modelId="{89563402-698E-4D81-9D76-5BAE36C87DD3}" type="presOf" srcId="{738C5CCE-B604-42CA-AA40-AB006CCF01CF}" destId="{04735329-16F5-4698-8E8B-4A63A2BC821C}" srcOrd="0" destOrd="0" presId="urn:microsoft.com/office/officeart/2005/8/layout/vList2"/>
    <dgm:cxn modelId="{0C8C1C04-3D9E-4FCD-8155-9D17D1328612}" srcId="{5AFFF723-1AA6-4F12-89A8-6F8CFC3745CE}" destId="{35295281-BED7-4983-B1DA-80E52B28520F}" srcOrd="0" destOrd="0" parTransId="{BD296B69-93F2-4879-AFE1-BEC5FA4D7758}" sibTransId="{C21E1BEE-160D-4EA1-AA53-DC4FBB3E91B5}"/>
    <dgm:cxn modelId="{EEFFF464-99A0-4100-A913-946243C1DCC1}" type="presOf" srcId="{7C2CD957-3ACD-48B2-BA67-9D111B3FAAD7}" destId="{BA6D26EB-FADB-4457-B7FD-3E5D6ACE81BF}" srcOrd="0" destOrd="0" presId="urn:microsoft.com/office/officeart/2005/8/layout/vList2"/>
    <dgm:cxn modelId="{B5EB2D48-E0DB-4194-B388-677C96120AFD}" srcId="{5AFFF723-1AA6-4F12-89A8-6F8CFC3745CE}" destId="{E65C4F17-899B-439B-8AFA-BE0AD4D1807B}" srcOrd="2" destOrd="0" parTransId="{BF584DEF-E509-4074-8F3B-8C478805F708}" sibTransId="{1CDF23C4-67B3-4330-AB05-1B854021678E}"/>
    <dgm:cxn modelId="{F814AE48-EC34-4BDB-B23D-5295316DA184}" srcId="{5AFFF723-1AA6-4F12-89A8-6F8CFC3745CE}" destId="{738C5CCE-B604-42CA-AA40-AB006CCF01CF}" srcOrd="3" destOrd="0" parTransId="{D6AADBAA-D267-41E6-9F5A-272CCB608514}" sibTransId="{28F2BB89-E611-4902-8F38-6FE93C41194C}"/>
    <dgm:cxn modelId="{53BE476B-7CDA-44DB-939E-54FB5994C4B4}" srcId="{5AFFF723-1AA6-4F12-89A8-6F8CFC3745CE}" destId="{BC9686D2-80FF-413F-9379-0889AEC5CBF0}" srcOrd="4" destOrd="0" parTransId="{899A68BF-B48E-41C0-BB4E-AC44F08FA80C}" sibTransId="{A63EF051-CADB-4BC3-B855-667330E985DC}"/>
    <dgm:cxn modelId="{3F32A3A0-AA8F-4C88-80AC-D82E34063907}" type="presOf" srcId="{35295281-BED7-4983-B1DA-80E52B28520F}" destId="{B60FF31B-4AB4-4B2C-84EE-639D8403317D}" srcOrd="0" destOrd="0" presId="urn:microsoft.com/office/officeart/2005/8/layout/vList2"/>
    <dgm:cxn modelId="{1E4901BD-AD96-4066-998E-5508118478AD}" type="presOf" srcId="{5AFFF723-1AA6-4F12-89A8-6F8CFC3745CE}" destId="{99DBD0FD-6A99-489D-A5F4-65AC32E6BE76}" srcOrd="0" destOrd="0" presId="urn:microsoft.com/office/officeart/2005/8/layout/vList2"/>
    <dgm:cxn modelId="{C78914DA-9411-4C49-AE8A-AF9A5F69A7B6}" srcId="{5AFFF723-1AA6-4F12-89A8-6F8CFC3745CE}" destId="{7C2CD957-3ACD-48B2-BA67-9D111B3FAAD7}" srcOrd="1" destOrd="0" parTransId="{659AF0A1-BD10-4E36-86C5-3F5B41180007}" sibTransId="{004C463B-9DED-4F6C-9578-93211CAD98DC}"/>
    <dgm:cxn modelId="{3839ACE0-A911-4E26-A3BA-0CB45ACDCE45}" type="presOf" srcId="{BC9686D2-80FF-413F-9379-0889AEC5CBF0}" destId="{1B5BD71A-8038-445D-8E0A-D94AF5052C47}" srcOrd="0" destOrd="0" presId="urn:microsoft.com/office/officeart/2005/8/layout/vList2"/>
    <dgm:cxn modelId="{F9FA1ECF-A083-4F40-9565-3AED0338E691}" type="presParOf" srcId="{99DBD0FD-6A99-489D-A5F4-65AC32E6BE76}" destId="{B60FF31B-4AB4-4B2C-84EE-639D8403317D}" srcOrd="0" destOrd="0" presId="urn:microsoft.com/office/officeart/2005/8/layout/vList2"/>
    <dgm:cxn modelId="{95940A6D-C870-4B26-968C-D63DE7ECF461}" type="presParOf" srcId="{99DBD0FD-6A99-489D-A5F4-65AC32E6BE76}" destId="{0D9E1F67-C889-42EC-B3A8-7017EFF10740}" srcOrd="1" destOrd="0" presId="urn:microsoft.com/office/officeart/2005/8/layout/vList2"/>
    <dgm:cxn modelId="{7B151C2A-1021-4CE0-8092-65EC14D650CC}" type="presParOf" srcId="{99DBD0FD-6A99-489D-A5F4-65AC32E6BE76}" destId="{BA6D26EB-FADB-4457-B7FD-3E5D6ACE81BF}" srcOrd="2" destOrd="0" presId="urn:microsoft.com/office/officeart/2005/8/layout/vList2"/>
    <dgm:cxn modelId="{A3A8F09A-FBA8-4A85-9810-D1A9CC3A09B7}" type="presParOf" srcId="{99DBD0FD-6A99-489D-A5F4-65AC32E6BE76}" destId="{16A460BC-4210-40AC-ACA2-0C2B238F1DDE}" srcOrd="3" destOrd="0" presId="urn:microsoft.com/office/officeart/2005/8/layout/vList2"/>
    <dgm:cxn modelId="{8D3A5942-C743-42C6-97A5-F408F04E4802}" type="presParOf" srcId="{99DBD0FD-6A99-489D-A5F4-65AC32E6BE76}" destId="{4054FED1-3FD5-4DCA-8B4A-02EFDAFAED7D}" srcOrd="4" destOrd="0" presId="urn:microsoft.com/office/officeart/2005/8/layout/vList2"/>
    <dgm:cxn modelId="{AD184CD8-242A-477C-AC50-65C6B696FF4D}" type="presParOf" srcId="{99DBD0FD-6A99-489D-A5F4-65AC32E6BE76}" destId="{9D1692F5-9350-43B3-A277-9A682F9E6B38}" srcOrd="5" destOrd="0" presId="urn:microsoft.com/office/officeart/2005/8/layout/vList2"/>
    <dgm:cxn modelId="{248BB7ED-3635-4081-93EC-C6D79BAA0C36}" type="presParOf" srcId="{99DBD0FD-6A99-489D-A5F4-65AC32E6BE76}" destId="{04735329-16F5-4698-8E8B-4A63A2BC821C}" srcOrd="6" destOrd="0" presId="urn:microsoft.com/office/officeart/2005/8/layout/vList2"/>
    <dgm:cxn modelId="{E77DADA0-DCC4-46C4-900F-E376EFF71034}" type="presParOf" srcId="{99DBD0FD-6A99-489D-A5F4-65AC32E6BE76}" destId="{FA04DCF6-BC90-47A1-B0D3-E2AD861B708A}" srcOrd="7" destOrd="0" presId="urn:microsoft.com/office/officeart/2005/8/layout/vList2"/>
    <dgm:cxn modelId="{A72AF966-0827-47B5-B5E7-2922B9256582}" type="presParOf" srcId="{99DBD0FD-6A99-489D-A5F4-65AC32E6BE76}" destId="{1B5BD71A-8038-445D-8E0A-D94AF5052C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159A5-B175-47D5-A625-8AED82DDD513}">
      <dsp:nvSpPr>
        <dsp:cNvPr id="0" name=""/>
        <dsp:cNvSpPr/>
      </dsp:nvSpPr>
      <dsp:spPr>
        <a:xfrm>
          <a:off x="723" y="889024"/>
          <a:ext cx="2538029" cy="1611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F85B8-5550-49F1-A7D8-9D3750951E20}">
      <dsp:nvSpPr>
        <dsp:cNvPr id="0" name=""/>
        <dsp:cNvSpPr/>
      </dsp:nvSpPr>
      <dsp:spPr>
        <a:xfrm>
          <a:off x="282726" y="1156927"/>
          <a:ext cx="2538029" cy="1611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Так же как и датасеты, модели под свои потребности можно </a:t>
          </a:r>
          <a:r>
            <a:rPr lang="ru-RU" sz="1400" b="1" i="0" kern="1200" dirty="0"/>
            <a:t>найти с помощью фильтров:</a:t>
          </a:r>
          <a:r>
            <a:rPr lang="ru-RU" sz="1400" b="0" i="0" kern="1200" dirty="0"/>
            <a:t> решаемая задача, тип входных данных, размер, возможность гибкой настройки и т.д. </a:t>
          </a:r>
          <a:endParaRPr lang="en-US" sz="1400" kern="1200" dirty="0"/>
        </a:p>
      </dsp:txBody>
      <dsp:txXfrm>
        <a:off x="329930" y="1204131"/>
        <a:ext cx="2443621" cy="1517240"/>
      </dsp:txXfrm>
    </dsp:sp>
    <dsp:sp modelId="{B6E59D82-6125-4404-998E-D1888C972515}">
      <dsp:nvSpPr>
        <dsp:cNvPr id="0" name=""/>
        <dsp:cNvSpPr/>
      </dsp:nvSpPr>
      <dsp:spPr>
        <a:xfrm>
          <a:off x="3102758" y="889024"/>
          <a:ext cx="2538029" cy="1611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96734-FF11-4BE5-9CE1-CA87D7AAC4AE}">
      <dsp:nvSpPr>
        <dsp:cNvPr id="0" name=""/>
        <dsp:cNvSpPr/>
      </dsp:nvSpPr>
      <dsp:spPr>
        <a:xfrm>
          <a:off x="3384761" y="1156927"/>
          <a:ext cx="2538029" cy="1611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У моделей также есть параметр </a:t>
          </a:r>
          <a:r>
            <a:rPr lang="ru-RU" sz="1400" b="1" i="0" kern="1200" dirty="0" err="1"/>
            <a:t>usability</a:t>
          </a:r>
          <a:r>
            <a:rPr lang="ru-RU" sz="1400" b="0" i="0" kern="1200" dirty="0"/>
            <a:t>: насколько удобно их использовать в проектах и насколько хорошо они задокументированы.</a:t>
          </a:r>
          <a:endParaRPr lang="en-US" sz="1400" kern="1200" dirty="0"/>
        </a:p>
      </dsp:txBody>
      <dsp:txXfrm>
        <a:off x="3431965" y="1204131"/>
        <a:ext cx="2443621" cy="1517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FF31B-4AB4-4B2C-84EE-639D8403317D}">
      <dsp:nvSpPr>
        <dsp:cNvPr id="0" name=""/>
        <dsp:cNvSpPr/>
      </dsp:nvSpPr>
      <dsp:spPr>
        <a:xfrm>
          <a:off x="0" y="126899"/>
          <a:ext cx="5870332" cy="911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Там приведены код и/или текст проекта. Кроме этого, есть разделы:</a:t>
          </a:r>
          <a:endParaRPr lang="en-US" sz="1500" kern="1200" dirty="0"/>
        </a:p>
      </dsp:txBody>
      <dsp:txXfrm>
        <a:off x="44472" y="171371"/>
        <a:ext cx="5781388" cy="822079"/>
      </dsp:txXfrm>
    </dsp:sp>
    <dsp:sp modelId="{BA6D26EB-FADB-4457-B7FD-3E5D6ACE81BF}">
      <dsp:nvSpPr>
        <dsp:cNvPr id="0" name=""/>
        <dsp:cNvSpPr/>
      </dsp:nvSpPr>
      <dsp:spPr>
        <a:xfrm>
          <a:off x="0" y="1309727"/>
          <a:ext cx="5870332" cy="1156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0" kern="1200" dirty="0" err="1"/>
            <a:t>Input</a:t>
          </a:r>
          <a:r>
            <a:rPr lang="ru-RU" sz="1500" b="0" i="0" kern="1200" dirty="0"/>
            <a:t> — входные данные. </a:t>
          </a:r>
          <a:endParaRPr lang="en-US" sz="1500" b="0" i="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Иногда они могут быть закрыты — например, если ноутбук содержит решение задачи с соревнования, а организатор отказался раскрывать данные для тех, кто в нем не участвовал;</a:t>
          </a:r>
          <a:endParaRPr lang="en-US" sz="1500" kern="1200" dirty="0"/>
        </a:p>
      </dsp:txBody>
      <dsp:txXfrm>
        <a:off x="56436" y="1366163"/>
        <a:ext cx="5757460" cy="1043234"/>
      </dsp:txXfrm>
    </dsp:sp>
    <dsp:sp modelId="{4054FED1-3FD5-4DCA-8B4A-02EFDAFAED7D}">
      <dsp:nvSpPr>
        <dsp:cNvPr id="0" name=""/>
        <dsp:cNvSpPr/>
      </dsp:nvSpPr>
      <dsp:spPr>
        <a:xfrm>
          <a:off x="0" y="2509033"/>
          <a:ext cx="5870332" cy="1156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0" kern="1200" dirty="0" err="1"/>
            <a:t>Output</a:t>
          </a:r>
          <a:r>
            <a:rPr lang="ru-RU" sz="1500" b="0" i="0" kern="1200" dirty="0"/>
            <a:t> — выходные данные. Обычно их предлагают скачать с помощью </a:t>
          </a:r>
          <a:r>
            <a:rPr lang="ru-RU" sz="1500" b="0" i="0" kern="1200" dirty="0" err="1"/>
            <a:t>Kaggle</a:t>
          </a:r>
          <a:r>
            <a:rPr lang="ru-RU" sz="1500" b="0" i="0" kern="1200" dirty="0"/>
            <a:t> API, а в разделе содержится команда — ее можно скопировать в один клик;</a:t>
          </a:r>
          <a:endParaRPr lang="en-US" sz="1500" kern="1200" dirty="0"/>
        </a:p>
      </dsp:txBody>
      <dsp:txXfrm>
        <a:off x="56436" y="2565469"/>
        <a:ext cx="5757460" cy="1043234"/>
      </dsp:txXfrm>
    </dsp:sp>
    <dsp:sp modelId="{04735329-16F5-4698-8E8B-4A63A2BC821C}">
      <dsp:nvSpPr>
        <dsp:cNvPr id="0" name=""/>
        <dsp:cNvSpPr/>
      </dsp:nvSpPr>
      <dsp:spPr>
        <a:xfrm>
          <a:off x="0" y="3708339"/>
          <a:ext cx="5870332" cy="1156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0" kern="1200"/>
            <a:t>Logs</a:t>
          </a:r>
          <a:r>
            <a:rPr lang="ru-RU" sz="1500" b="0" i="0" kern="1200"/>
            <a:t> — логи, записи, которые описывают запуск кода. Содержат информацию о времени и успешности выполнения, ошибках, среде исполнения и других деталях;</a:t>
          </a:r>
          <a:endParaRPr lang="en-US" sz="1500" kern="1200"/>
        </a:p>
      </dsp:txBody>
      <dsp:txXfrm>
        <a:off x="56436" y="3764775"/>
        <a:ext cx="5757460" cy="1043234"/>
      </dsp:txXfrm>
    </dsp:sp>
    <dsp:sp modelId="{1B5BD71A-8038-445D-8E0A-D94AF5052C47}">
      <dsp:nvSpPr>
        <dsp:cNvPr id="0" name=""/>
        <dsp:cNvSpPr/>
      </dsp:nvSpPr>
      <dsp:spPr>
        <a:xfrm>
          <a:off x="0" y="4907645"/>
          <a:ext cx="5870332" cy="1156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0" kern="1200"/>
            <a:t>Comments</a:t>
          </a:r>
          <a:r>
            <a:rPr lang="ru-RU" sz="1500" b="0" i="0" kern="1200"/>
            <a:t> — обсуждение, комментарии пользователей к ноутбуку.</a:t>
          </a:r>
          <a:endParaRPr lang="en-US" sz="1500" kern="1200"/>
        </a:p>
      </dsp:txBody>
      <dsp:txXfrm>
        <a:off x="56436" y="4964081"/>
        <a:ext cx="5757460" cy="1043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94EB5-0A77-CDE1-90BB-008275D81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1A1CE9-4E11-0CBD-B883-1FD437F04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466C2-C00B-855C-18E4-349B281F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09.02.2025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AC8134-3192-576E-B018-34941AA7C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5C196-387F-54A8-170E-EF8CB208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052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214CF-E499-E6C1-EADE-27D505F3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2ABE73-E36F-BB7D-AECF-F40AD7D3D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F5C994-386E-9457-3735-0E4FF22E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09.02.2025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15BEF-682E-CDFB-F1CA-4BC2EFA5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8E2706-0DBC-7C42-C713-1348E4F0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554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638351-DEF1-61DD-CC13-EBD1DC9B5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070D1E-6CE4-9BA6-F52D-8135AA0C9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E3A30-B3F3-800D-236C-261511D7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09.02.2025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FF0B3A-5E1B-229F-6961-6B1340ED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643823-2E72-4407-9A4F-6B21CE61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466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38A0E-3AA5-06D3-1AD2-0291F680E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76B57-9504-9760-962D-FE1CC4D46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0A4797-5DE4-FE81-4757-BD7F3C4F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09.02.2025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358BAC-CC6C-18E1-7487-E4CEAA79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084E9-549F-132A-93C5-3CFEC0B7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665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7CA00-EB8C-E697-62E0-DE20E62F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750886-CF9F-C790-D8DD-5801565CF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9FB2B-83ED-0EF3-80F3-8464DAF3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09.02.2025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7EDBE-1575-C45F-246F-2326266D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AF272D-5F36-0CCD-8413-A5614990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105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89D38-8461-8076-1C03-C981751C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C80D-E3CE-F6EB-177D-01BBB4330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200ADD-31DE-6FAA-C487-6B4323D86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DEB0AF-9A36-89C0-56C8-2E379621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09.02.2025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3BD4F7-2205-5984-5084-1B69FEA2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21DB55-97FC-93DE-4A6A-1C991E1D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615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85EAE-84B2-D809-9D18-D460AAE8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8878AC-1244-8EB7-2E00-AFB8942F8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6D2D3E-23CD-C6AE-1323-1895117F1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B40AAE-E8BE-762E-0A0F-D797FA645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82A76A-DBF8-D938-A59B-376FEE892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65A05F-A3AD-298F-92C7-B4EB79A5E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09.02.2025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92CAD4-91EC-2956-A460-E4BD59EA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5D4C6A-81E9-AE29-985C-5539706B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643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51876-9218-ACA6-F6E3-A5C26656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C8EBF3-78A2-8C28-AE19-5CF96C6E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09.02.2025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5C6867-111D-83DD-1A13-84F62CF0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5D2F59-AFE1-319A-438E-DC630EAF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7708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3CB519-5414-9B8D-22EB-0E452F76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09.02.2025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DCF36E-7558-271A-0D08-C7D73F33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7BE9FB-B126-8811-A9F5-BD7E9568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3902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037C5-BB39-1FFA-8490-9EEF43DD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BBA441-D86D-08CF-E068-A7B4276A8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41035B-A684-B5F8-8199-645BC9DAA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72AA57-64C6-3CE3-15F4-2B88F4A8C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09.02.2025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12A3E1-6D3A-CA01-340E-375AFE70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343F72-54DA-189A-BBF1-386FB35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299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C9E23-1BF5-E30A-E121-A700BE03C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5B8CB5-6B02-7BE8-BCCA-7B91284A6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D047F-FECC-0E5C-87F7-FE6E30E4F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41EBEB-325E-5ED2-D4BB-8D703D4F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09.02.2025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583406-E800-944B-B38D-87AD2B76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98601F-BA32-69D3-1F02-7A4EDF65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510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90508-FA3B-7022-957E-996F7C75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6E55E4-4671-5BEA-68A0-E07CC1F1C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B90A44-887E-BB50-368C-119660EA0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35ED02-7759-4672-A04C-3B9EF4AD2C58}" type="datetimeFigureOut">
              <a:rPr lang="ru-KZ" smtClean="0"/>
              <a:t>09.02.2025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4B1423-D539-5511-A286-EEAEFC7CF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0E033-F483-F9E4-69F8-00A3D0CA8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5728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dataset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model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cod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ggle.com/code/pmarcelino/comprehensive-data-exploration-with-python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kaggle.com/discussions?sort=undefined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lear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ranking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doc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ggle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ggl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aggle/kagglehub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competiti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5EA4F-0C11-740D-7771-C5E910FD7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1" y="735283"/>
            <a:ext cx="4978399" cy="3165045"/>
          </a:xfrm>
        </p:spPr>
        <p:txBody>
          <a:bodyPr anchor="b">
            <a:normAutofit/>
          </a:bodyPr>
          <a:lstStyle/>
          <a:p>
            <a:pPr algn="l"/>
            <a:r>
              <a:rPr lang="ru-RU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Лекция 4. Ознакомление с платформой 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Kaggle</a:t>
            </a:r>
            <a:endParaRPr lang="ru-KZ" sz="5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3F7714-15A2-9B61-BA75-25160F167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101" y="4078423"/>
            <a:ext cx="4978399" cy="2058657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Машинное обучение</a:t>
            </a:r>
            <a:endParaRPr lang="ru-RU"/>
          </a:p>
          <a:p>
            <a:pPr algn="l"/>
            <a:r>
              <a:rPr lang="ru-RU" dirty="0"/>
              <a:t>Лектор: Оспан А.Г.</a:t>
            </a:r>
            <a:endParaRPr lang="ru-KZ"/>
          </a:p>
        </p:txBody>
      </p:sp>
      <p:pic>
        <p:nvPicPr>
          <p:cNvPr id="7" name="Graphic 6" descr="Преподаватель">
            <a:extLst>
              <a:ext uri="{FF2B5EF4-FFF2-40B4-BE49-F238E27FC236}">
                <a16:creationId xmlns:a16="http://schemas.microsoft.com/office/drawing/2014/main" id="{A5517D9C-F681-5B8E-07A6-7BD6780FB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9" name="Graphic 8" descr="Преподаватель">
            <a:extLst>
              <a:ext uri="{FF2B5EF4-FFF2-40B4-BE49-F238E27FC236}">
                <a16:creationId xmlns:a16="http://schemas.microsoft.com/office/drawing/2014/main" id="{1A4F193C-02D1-4427-A5CF-951B4FF00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8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4" name="Rectangle 3093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890D-89BC-4FEE-4A23-B2F3B15E9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9" y="386930"/>
            <a:ext cx="5300472" cy="1300554"/>
          </a:xfrm>
        </p:spPr>
        <p:txBody>
          <a:bodyPr anchor="b">
            <a:normAutofit/>
          </a:bodyPr>
          <a:lstStyle/>
          <a:p>
            <a:r>
              <a:rPr lang="ru-RU" sz="4800" b="0" i="0" dirty="0">
                <a:effectLst/>
                <a:latin typeface="Fira Sans" panose="020B0503050000020004" pitchFamily="34" charset="0"/>
              </a:rPr>
              <a:t>Раздел </a:t>
            </a:r>
            <a:r>
              <a:rPr lang="en-US" sz="4800" b="0" i="0" dirty="0">
                <a:effectLst/>
                <a:latin typeface="Fira Sans" panose="020B0503050000020004" pitchFamily="34" charset="0"/>
              </a:rPr>
              <a:t>Datasets</a:t>
            </a:r>
            <a:endParaRPr lang="ru-KZ" sz="4800" dirty="0"/>
          </a:p>
        </p:txBody>
      </p: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" name="Rectangle 309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Datasets Kaggle — библиотека наборов данных, созданных пользователями">
            <a:extLst>
              <a:ext uri="{FF2B5EF4-FFF2-40B4-BE49-F238E27FC236}">
                <a16:creationId xmlns:a16="http://schemas.microsoft.com/office/drawing/2014/main" id="{62A1817F-7793-C471-7F7F-FACD4479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515" y="2338011"/>
            <a:ext cx="5150277" cy="3141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0" name="Rectangle 3099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85C42A-6B5E-0107-A69F-B958E6373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536332"/>
            <a:ext cx="4530898" cy="570262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400" b="0" i="0" dirty="0">
                <a:effectLst/>
                <a:latin typeface="-apple-system"/>
              </a:rPr>
              <a:t>Состязания — не единственная, хотя и самая известная функция </a:t>
            </a:r>
            <a:r>
              <a:rPr lang="ru-RU" sz="1400" b="0" i="0" dirty="0" err="1">
                <a:effectLst/>
                <a:latin typeface="-apple-system"/>
              </a:rPr>
              <a:t>Kaggle</a:t>
            </a:r>
            <a:r>
              <a:rPr lang="ru-RU" sz="1400" b="0" i="0" dirty="0">
                <a:effectLst/>
                <a:latin typeface="-apple-system"/>
              </a:rPr>
              <a:t>. </a:t>
            </a:r>
          </a:p>
          <a:p>
            <a:r>
              <a:rPr lang="ru-RU" sz="1400" b="0" i="0" dirty="0">
                <a:effectLst/>
                <a:latin typeface="-apple-system"/>
              </a:rPr>
              <a:t>Участники сообщества </a:t>
            </a:r>
            <a:r>
              <a:rPr lang="ru-RU" sz="1400" b="1" i="1" u="sng" strike="noStrike" dirty="0">
                <a:effectLst/>
                <a:latin typeface="-apple-system"/>
                <a:hlinkClick r:id="rId3"/>
              </a:rPr>
              <a:t>могут</a:t>
            </a:r>
            <a:r>
              <a:rPr lang="ru-RU" sz="1400" b="1" i="1" dirty="0">
                <a:effectLst/>
                <a:latin typeface="-apple-system"/>
              </a:rPr>
              <a:t> загружать на платформу собственные датасеты</a:t>
            </a:r>
            <a:r>
              <a:rPr lang="ru-RU" sz="1400" b="0" i="0" dirty="0">
                <a:effectLst/>
                <a:latin typeface="-apple-system"/>
              </a:rPr>
              <a:t>. </a:t>
            </a:r>
          </a:p>
          <a:p>
            <a:r>
              <a:rPr lang="ru-RU" sz="1400" b="0" i="0" dirty="0">
                <a:effectLst/>
                <a:latin typeface="-apple-system"/>
              </a:rPr>
              <a:t>Их могут скачивать и использовать другие пользователи, чтобы тренировать свои модели и делиться результатами. </a:t>
            </a:r>
          </a:p>
          <a:p>
            <a:r>
              <a:rPr lang="ru-RU" sz="1400" b="0" i="0" dirty="0">
                <a:effectLst/>
                <a:latin typeface="-apple-system"/>
              </a:rPr>
              <a:t>Сейчас в этом хранилище уже </a:t>
            </a:r>
            <a:r>
              <a:rPr lang="ru-RU" sz="1400" b="1" i="0" dirty="0">
                <a:effectLst/>
                <a:latin typeface="-apple-system"/>
              </a:rPr>
              <a:t>380+ тысяч датасетов </a:t>
            </a:r>
            <a:r>
              <a:rPr lang="ru-RU" sz="1400" b="0" i="0" dirty="0">
                <a:effectLst/>
                <a:latin typeface="-apple-system"/>
              </a:rPr>
              <a:t>самых разных видов.</a:t>
            </a:r>
            <a:endParaRPr lang="en-US" sz="1400" b="0" i="0" dirty="0">
              <a:effectLst/>
              <a:latin typeface="-apple-system"/>
            </a:endParaRPr>
          </a:p>
          <a:p>
            <a:pPr>
              <a:spcBef>
                <a:spcPts val="2400"/>
              </a:spcBef>
            </a:pPr>
            <a:r>
              <a:rPr lang="ru-RU" sz="1400" b="0" i="0" dirty="0">
                <a:effectLst/>
                <a:latin typeface="-apple-system"/>
              </a:rPr>
              <a:t>Датасеты в </a:t>
            </a:r>
            <a:r>
              <a:rPr lang="ru-RU" sz="1400" b="0" i="0" dirty="0" err="1">
                <a:effectLst/>
                <a:latin typeface="-apple-system"/>
              </a:rPr>
              <a:t>Kaggle</a:t>
            </a:r>
            <a:r>
              <a:rPr lang="ru-RU" sz="1400" b="0" i="0" dirty="0">
                <a:effectLst/>
                <a:latin typeface="-apple-system"/>
              </a:rPr>
              <a:t> группируются по категориям: игровые данные, новости, изображения и т.д. </a:t>
            </a:r>
          </a:p>
          <a:p>
            <a:pPr>
              <a:spcBef>
                <a:spcPts val="2400"/>
              </a:spcBef>
            </a:pPr>
            <a:r>
              <a:rPr lang="ru-RU" sz="1400" b="0" i="0" dirty="0">
                <a:effectLst/>
                <a:latin typeface="-apple-system"/>
              </a:rPr>
              <a:t>Кроме того, можно быстро перейти </a:t>
            </a:r>
            <a:r>
              <a:rPr lang="ru-RU" sz="1400" b="1" i="1" dirty="0">
                <a:effectLst/>
                <a:latin typeface="-apple-system"/>
              </a:rPr>
              <a:t>к наборам для какого-либо направления Data Science, например компьютерного зрения или обработки естественного языка.</a:t>
            </a:r>
          </a:p>
          <a:p>
            <a:pPr>
              <a:spcBef>
                <a:spcPts val="1800"/>
              </a:spcBef>
            </a:pPr>
            <a:r>
              <a:rPr lang="ru-RU" sz="1400" b="0" i="0" dirty="0">
                <a:effectLst/>
                <a:latin typeface="-apple-system"/>
              </a:rPr>
              <a:t>Любой пользователь </a:t>
            </a:r>
            <a:r>
              <a:rPr lang="ru-RU" sz="1400" b="0" i="0" dirty="0" err="1">
                <a:effectLst/>
                <a:latin typeface="-apple-system"/>
              </a:rPr>
              <a:t>Kaggle</a:t>
            </a:r>
            <a:r>
              <a:rPr lang="ru-RU" sz="1400" b="0" i="0" dirty="0">
                <a:effectLst/>
                <a:latin typeface="-apple-system"/>
              </a:rPr>
              <a:t> может предложить свой собственный набор данных для машинного обучения. </a:t>
            </a:r>
          </a:p>
          <a:p>
            <a:pPr>
              <a:spcBef>
                <a:spcPts val="1800"/>
              </a:spcBef>
            </a:pPr>
            <a:r>
              <a:rPr lang="ru-RU" sz="1400" b="0" i="0" dirty="0">
                <a:effectLst/>
                <a:latin typeface="-apple-system"/>
              </a:rPr>
              <a:t>А те, что уже есть в базе, можно применять в своих проектах — ограничения зависят от лицензирования. </a:t>
            </a:r>
          </a:p>
        </p:txBody>
      </p:sp>
    </p:spTree>
    <p:extLst>
      <p:ext uri="{BB962C8B-B14F-4D97-AF65-F5344CB8AC3E}">
        <p14:creationId xmlns:p14="http://schemas.microsoft.com/office/powerpoint/2010/main" val="282040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05" name="Arc 410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89102-1972-13A8-26AB-88965A67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82" y="349139"/>
            <a:ext cx="4919852" cy="1325563"/>
          </a:xfrm>
        </p:spPr>
        <p:txBody>
          <a:bodyPr>
            <a:normAutofit/>
          </a:bodyPr>
          <a:lstStyle/>
          <a:p>
            <a:r>
              <a:rPr lang="ru-RU" b="0" i="0" dirty="0">
                <a:effectLst/>
                <a:latin typeface="Fira Sans" panose="020B0503050000020004" pitchFamily="34" charset="0"/>
              </a:rPr>
              <a:t>Раздел </a:t>
            </a:r>
            <a:r>
              <a:rPr lang="en-US" b="0" i="0" dirty="0">
                <a:effectLst/>
                <a:latin typeface="Fira Sans" panose="020B0503050000020004" pitchFamily="34" charset="0"/>
              </a:rPr>
              <a:t>Models</a:t>
            </a:r>
            <a:endParaRPr lang="ru-KZ" dirty="0"/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На странице — ссылки на инструкции по установке и карточки моделей для самых разных задач">
            <a:extLst>
              <a:ext uri="{FF2B5EF4-FFF2-40B4-BE49-F238E27FC236}">
                <a16:creationId xmlns:a16="http://schemas.microsoft.com/office/drawing/2014/main" id="{2931431D-CC53-BA15-7BA5-8DCD329BF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821338"/>
            <a:ext cx="4777381" cy="304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D4930EF-291D-8998-67D9-6B712632F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216" y="956441"/>
            <a:ext cx="5027584" cy="5220522"/>
          </a:xfrm>
        </p:spPr>
        <p:txBody>
          <a:bodyPr>
            <a:normAutofit/>
          </a:bodyPr>
          <a:lstStyle/>
          <a:p>
            <a:r>
              <a:rPr lang="ru-RU" sz="1800" b="0" i="0" dirty="0">
                <a:effectLst/>
                <a:latin typeface="-apple-system"/>
              </a:rPr>
              <a:t>Кроме датасетов, в </a:t>
            </a:r>
            <a:r>
              <a:rPr lang="ru-RU" sz="1800" b="0" i="0" dirty="0" err="1">
                <a:effectLst/>
                <a:latin typeface="-apple-system"/>
              </a:rPr>
              <a:t>Kaggle</a:t>
            </a:r>
            <a:r>
              <a:rPr lang="ru-RU" sz="1800" b="0" i="0" dirty="0">
                <a:effectLst/>
                <a:latin typeface="-apple-system"/>
              </a:rPr>
              <a:t> есть </a:t>
            </a:r>
            <a:r>
              <a:rPr lang="ru-RU" sz="1800" b="0" i="0" u="sng" strike="noStrike" dirty="0">
                <a:effectLst/>
                <a:latin typeface="-apple-system"/>
                <a:hlinkClick r:id="rId3"/>
              </a:rPr>
              <a:t>хранилище</a:t>
            </a:r>
            <a:r>
              <a:rPr lang="ru-RU" sz="1800" b="0" i="0" dirty="0">
                <a:effectLst/>
                <a:latin typeface="-apple-system"/>
              </a:rPr>
              <a:t> готовых моделей для машинного обучения. </a:t>
            </a:r>
          </a:p>
          <a:p>
            <a:r>
              <a:rPr lang="ru-RU" sz="1800" b="0" i="0" dirty="0">
                <a:effectLst/>
                <a:latin typeface="-apple-system"/>
              </a:rPr>
              <a:t>Часть из них предложена компаниями, которые посещают платформу, часть — обычными пользователями. </a:t>
            </a:r>
          </a:p>
          <a:p>
            <a:r>
              <a:rPr lang="ru-RU" sz="1800" b="0" i="0" dirty="0">
                <a:effectLst/>
                <a:latin typeface="-apple-system"/>
              </a:rPr>
              <a:t>Пользовательские модели обычно доступны всем, а вот компании нередко устанавливают ограничения: </a:t>
            </a:r>
            <a:r>
              <a:rPr lang="ru-RU" sz="1800" b="1" i="1" dirty="0">
                <a:effectLst/>
                <a:latin typeface="-apple-system"/>
              </a:rPr>
              <a:t>чтобы работать с алгоритмом, нужно запросить доступ у ее создателя</a:t>
            </a:r>
            <a:r>
              <a:rPr lang="ru-RU" sz="1800" b="0" i="0" dirty="0">
                <a:effectLst/>
                <a:latin typeface="-apple-system"/>
              </a:rPr>
              <a:t>.</a:t>
            </a:r>
            <a:endParaRPr lang="en-US" sz="1800" b="0" i="0" dirty="0">
              <a:effectLst/>
              <a:latin typeface="-apple-system"/>
            </a:endParaRPr>
          </a:p>
          <a:p>
            <a:r>
              <a:rPr lang="ru-RU" sz="1800" b="0" i="0" dirty="0">
                <a:effectLst/>
                <a:latin typeface="-apple-system"/>
              </a:rPr>
              <a:t>Загрузить или скачать модель чуть сложнее, чем датасет. </a:t>
            </a:r>
          </a:p>
          <a:p>
            <a:r>
              <a:rPr lang="ru-RU" sz="1800" b="1" i="0" dirty="0">
                <a:effectLst/>
                <a:latin typeface="-apple-system"/>
              </a:rPr>
              <a:t>Для них доступно скачивание в виде архива .tar.gz, но сама площадка рекомендует использовать библиотеку </a:t>
            </a:r>
            <a:r>
              <a:rPr lang="ru-RU" sz="1800" b="1" i="0" dirty="0" err="1">
                <a:effectLst/>
                <a:highlight>
                  <a:srgbClr val="00FFFF"/>
                </a:highlight>
                <a:latin typeface="-apple-system"/>
              </a:rPr>
              <a:t>kagglehub</a:t>
            </a:r>
            <a:r>
              <a:rPr lang="ru-RU" sz="1800" b="1" i="0" dirty="0">
                <a:effectLst/>
                <a:latin typeface="-apple-system"/>
              </a:rPr>
              <a:t>.</a:t>
            </a:r>
            <a:endParaRPr lang="ru-KZ" sz="1800" b="1" dirty="0"/>
          </a:p>
        </p:txBody>
      </p:sp>
    </p:spTree>
    <p:extLst>
      <p:ext uri="{BB962C8B-B14F-4D97-AF65-F5344CB8AC3E}">
        <p14:creationId xmlns:p14="http://schemas.microsoft.com/office/powerpoint/2010/main" val="368812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качать в виде архива можно после регистрации на платформе. Инструкция по установке с помощью kagglehub дается сразу на странице">
            <a:extLst>
              <a:ext uri="{FF2B5EF4-FFF2-40B4-BE49-F238E27FC236}">
                <a16:creationId xmlns:a16="http://schemas.microsoft.com/office/drawing/2014/main" id="{B4C10A99-E3C1-4E05-F9D8-3D7BFA45217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223" y="638236"/>
            <a:ext cx="5181600" cy="224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6" name="Объект 4">
            <a:extLst>
              <a:ext uri="{FF2B5EF4-FFF2-40B4-BE49-F238E27FC236}">
                <a16:creationId xmlns:a16="http://schemas.microsoft.com/office/drawing/2014/main" id="{F0E7FFB5-E053-C99E-4CC2-E19AE198F91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242761"/>
              </p:ext>
            </p:extLst>
          </p:nvPr>
        </p:nvGraphicFramePr>
        <p:xfrm>
          <a:off x="6096000" y="273268"/>
          <a:ext cx="5923514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4" descr="Фильтры отображаются на главной странице раздела. Например, можно найти модель по задаче: классификация изображений, генерация текста и т.д.">
            <a:extLst>
              <a:ext uri="{FF2B5EF4-FFF2-40B4-BE49-F238E27FC236}">
                <a16:creationId xmlns:a16="http://schemas.microsoft.com/office/drawing/2014/main" id="{232F26B8-CBFF-2E96-2F6E-0C36A7273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556" y="3659096"/>
            <a:ext cx="4729704" cy="1979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6FDFCC-527F-D58D-533B-7ADFE39AD8CD}"/>
              </a:ext>
            </a:extLst>
          </p:cNvPr>
          <p:cNvSpPr txBox="1"/>
          <p:nvPr/>
        </p:nvSpPr>
        <p:spPr>
          <a:xfrm>
            <a:off x="920261" y="3429000"/>
            <a:ext cx="45075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А в карточке модели можно просмотреть ее описание и документацию от автора.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В соседних вкладках — </a:t>
            </a:r>
            <a:r>
              <a:rPr lang="ru-RU" b="1" i="1" dirty="0">
                <a:solidFill>
                  <a:srgbClr val="333333"/>
                </a:solidFill>
                <a:effectLst/>
                <a:latin typeface="-apple-system"/>
              </a:rPr>
              <a:t>пользовательские ноутбуки с кодом, где используется алгоритм, обсуждение и состязания, в которых он применялся.</a:t>
            </a:r>
            <a:endParaRPr lang="ru-KZ" b="1" i="1" dirty="0"/>
          </a:p>
        </p:txBody>
      </p:sp>
    </p:spTree>
    <p:extLst>
      <p:ext uri="{BB962C8B-B14F-4D97-AF65-F5344CB8AC3E}">
        <p14:creationId xmlns:p14="http://schemas.microsoft.com/office/powerpoint/2010/main" val="383679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53" name="Arc 615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E7929-47CB-57D0-8A91-7AB65A8DF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82" y="384899"/>
            <a:ext cx="43000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Раздел</a:t>
            </a:r>
            <a:r>
              <a:rPr lang="en-US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Code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55" name="Freeform: Shape 615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В этом разделе собраны «ноутбуки» — образцы кода для решения разных задач. Можно быстро просмотреть самые популярные из них или поискать с помощью фильтров">
            <a:extLst>
              <a:ext uri="{FF2B5EF4-FFF2-40B4-BE49-F238E27FC236}">
                <a16:creationId xmlns:a16="http://schemas.microsoft.com/office/drawing/2014/main" id="{FF6FAE0A-E6AD-4ACC-D5E0-8A339A1537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845225"/>
            <a:ext cx="4777381" cy="2997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9D10C2E-E582-FF1C-FDFC-9449BA06E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8345" y="557048"/>
            <a:ext cx="5770179" cy="60119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0" i="0" u="sng" strike="noStrike" dirty="0">
                <a:effectLst/>
                <a:hlinkClick r:id="rId3"/>
              </a:rPr>
              <a:t>Kaggle Notebooks</a:t>
            </a:r>
            <a:r>
              <a:rPr lang="en-US" sz="2200" b="0" i="0" dirty="0">
                <a:effectLst/>
              </a:rPr>
              <a:t>, </a:t>
            </a:r>
            <a:r>
              <a:rPr lang="en-US" sz="2200" b="0" i="0" dirty="0" err="1">
                <a:effectLst/>
              </a:rPr>
              <a:t>по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определению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самого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сервиса</a:t>
            </a:r>
            <a:r>
              <a:rPr lang="en-US" sz="2200" b="0" i="0" dirty="0">
                <a:effectLst/>
              </a:rPr>
              <a:t>, — </a:t>
            </a:r>
            <a:r>
              <a:rPr lang="en-US" sz="2200" b="0" i="0" dirty="0" err="1">
                <a:effectLst/>
              </a:rPr>
              <a:t>это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облачная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вычислительная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среда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для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задач</a:t>
            </a:r>
            <a:r>
              <a:rPr lang="en-US" sz="2200" b="0" i="0" dirty="0">
                <a:effectLst/>
              </a:rPr>
              <a:t> Data Science.</a:t>
            </a:r>
          </a:p>
          <a:p>
            <a:pPr>
              <a:spcBef>
                <a:spcPts val="1800"/>
              </a:spcBef>
            </a:pPr>
            <a:r>
              <a:rPr lang="en-US" sz="2200" b="0" i="0" dirty="0" err="1">
                <a:effectLst/>
              </a:rPr>
              <a:t>Код</a:t>
            </a:r>
            <a:r>
              <a:rPr lang="en-US" sz="2200" b="0" i="0" dirty="0">
                <a:effectLst/>
              </a:rPr>
              <a:t> в </a:t>
            </a:r>
            <a:r>
              <a:rPr lang="en-US" sz="2200" b="0" i="0" dirty="0" err="1">
                <a:effectLst/>
              </a:rPr>
              <a:t>ноутбуках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можно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писать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на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одном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из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двух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языков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программирования</a:t>
            </a:r>
            <a:r>
              <a:rPr lang="en-US" sz="2200" b="0" i="0" dirty="0">
                <a:effectLst/>
              </a:rPr>
              <a:t>: Python </a:t>
            </a:r>
            <a:r>
              <a:rPr lang="en-US" sz="2200" b="0" i="0" dirty="0" err="1">
                <a:effectLst/>
              </a:rPr>
              <a:t>или</a:t>
            </a:r>
            <a:r>
              <a:rPr lang="en-US" sz="2200" b="0" i="0" dirty="0">
                <a:effectLst/>
              </a:rPr>
              <a:t> R. </a:t>
            </a:r>
          </a:p>
          <a:p>
            <a:pPr>
              <a:spcBef>
                <a:spcPts val="1800"/>
              </a:spcBef>
            </a:pPr>
            <a:r>
              <a:rPr lang="en-US" sz="2200" b="0" i="0" dirty="0" err="1">
                <a:effectLst/>
              </a:rPr>
              <a:t>Сами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ноутбуки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бывают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двух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типов</a:t>
            </a:r>
            <a:r>
              <a:rPr lang="en-US" sz="2200" b="0" i="0" dirty="0">
                <a:effectLst/>
              </a:rPr>
              <a:t>:</a:t>
            </a:r>
          </a:p>
          <a:p>
            <a:pPr lvl="1">
              <a:spcBef>
                <a:spcPts val="2400"/>
              </a:spcBef>
              <a:spcAft>
                <a:spcPts val="450"/>
              </a:spcAft>
            </a:pPr>
            <a:r>
              <a:rPr lang="en-US" sz="1700" b="1" i="0" dirty="0" err="1">
                <a:effectLst/>
              </a:rPr>
              <a:t>скрипты</a:t>
            </a:r>
            <a:r>
              <a:rPr lang="en-US" sz="1700" b="0" i="0" dirty="0">
                <a:effectLst/>
              </a:rPr>
              <a:t> — </a:t>
            </a:r>
            <a:r>
              <a:rPr lang="en-US" sz="1700" b="0" i="0" dirty="0" err="1">
                <a:effectLst/>
              </a:rPr>
              <a:t>внутри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них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все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воспринимается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как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код</a:t>
            </a:r>
            <a:r>
              <a:rPr lang="en-US" sz="1700" b="0" i="0" dirty="0">
                <a:effectLst/>
              </a:rPr>
              <a:t> и </a:t>
            </a:r>
            <a:r>
              <a:rPr lang="en-US" sz="1700" b="0" i="0" dirty="0" err="1">
                <a:effectLst/>
              </a:rPr>
              <a:t>исполняется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последовательно</a:t>
            </a:r>
            <a:r>
              <a:rPr lang="en-US" sz="1700" b="0" i="0" dirty="0">
                <a:effectLst/>
              </a:rPr>
              <a:t>;</a:t>
            </a:r>
          </a:p>
          <a:p>
            <a:pPr lvl="1">
              <a:spcBef>
                <a:spcPts val="900"/>
              </a:spcBef>
            </a:pPr>
            <a:r>
              <a:rPr lang="en-US" sz="1700" b="1" i="0" dirty="0" err="1">
                <a:effectLst/>
              </a:rPr>
              <a:t>Jupyter</a:t>
            </a:r>
            <a:r>
              <a:rPr lang="en-US" sz="1700" b="1" i="0" dirty="0">
                <a:effectLst/>
              </a:rPr>
              <a:t> Notebooks</a:t>
            </a:r>
            <a:r>
              <a:rPr lang="en-US" sz="1700" b="0" i="0" dirty="0">
                <a:effectLst/>
              </a:rPr>
              <a:t> — </a:t>
            </a:r>
            <a:r>
              <a:rPr lang="en-US" sz="1700" b="0" i="0" dirty="0" err="1">
                <a:effectLst/>
              </a:rPr>
              <a:t>наиболее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известный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формат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ноутбуков</a:t>
            </a:r>
            <a:r>
              <a:rPr lang="en-US" sz="1700" b="0" i="0" dirty="0">
                <a:effectLst/>
              </a:rPr>
              <a:t>. </a:t>
            </a:r>
            <a:r>
              <a:rPr lang="en-US" sz="1700" b="0" i="0" dirty="0" err="1">
                <a:effectLst/>
              </a:rPr>
              <a:t>Это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документы</a:t>
            </a:r>
            <a:r>
              <a:rPr lang="en-US" sz="1700" b="0" i="0" dirty="0">
                <a:effectLst/>
              </a:rPr>
              <a:t>, </a:t>
            </a:r>
            <a:r>
              <a:rPr lang="en-US" sz="1700" b="0" i="0" dirty="0" err="1">
                <a:effectLst/>
              </a:rPr>
              <a:t>которые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могут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состоять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из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блоков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разных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типов</a:t>
            </a:r>
            <a:r>
              <a:rPr lang="en-US" sz="1700" b="0" i="0" dirty="0">
                <a:effectLst/>
              </a:rPr>
              <a:t>: </a:t>
            </a:r>
            <a:r>
              <a:rPr lang="en-US" sz="1700" b="0" i="0" dirty="0" err="1">
                <a:effectLst/>
              </a:rPr>
              <a:t>блок</a:t>
            </a:r>
            <a:r>
              <a:rPr lang="en-US" sz="1700" b="0" i="0" dirty="0">
                <a:effectLst/>
              </a:rPr>
              <a:t> с </a:t>
            </a:r>
            <a:r>
              <a:rPr lang="en-US" sz="1700" b="0" i="0" dirty="0" err="1">
                <a:effectLst/>
              </a:rPr>
              <a:t>кодом</a:t>
            </a:r>
            <a:r>
              <a:rPr lang="en-US" sz="1700" b="0" i="0" dirty="0">
                <a:effectLst/>
              </a:rPr>
              <a:t>, </a:t>
            </a:r>
            <a:r>
              <a:rPr lang="en-US" sz="1700" b="0" i="0" dirty="0" err="1">
                <a:effectLst/>
              </a:rPr>
              <a:t>поле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вывода</a:t>
            </a:r>
            <a:r>
              <a:rPr lang="en-US" sz="1700" b="0" i="0" dirty="0">
                <a:effectLst/>
              </a:rPr>
              <a:t>, </a:t>
            </a:r>
            <a:r>
              <a:rPr lang="en-US" sz="1700" b="0" i="0" dirty="0" err="1">
                <a:effectLst/>
              </a:rPr>
              <a:t>отформатированный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текст</a:t>
            </a:r>
            <a:r>
              <a:rPr lang="en-US" sz="1700" b="0" i="0" dirty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441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78FD2-4C6D-8CDE-846C-F07339DC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635" y="219372"/>
            <a:ext cx="5037083" cy="875096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333333"/>
                </a:solidFill>
                <a:effectLst/>
                <a:latin typeface="-apple-system"/>
              </a:rPr>
              <a:t>Раздел </a:t>
            </a:r>
            <a:r>
              <a:rPr lang="ru-RU" sz="3200" b="1" i="0" dirty="0" err="1">
                <a:solidFill>
                  <a:srgbClr val="333333"/>
                </a:solidFill>
                <a:effectLst/>
                <a:latin typeface="-apple-system"/>
              </a:rPr>
              <a:t>Script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-apple-system"/>
              </a:rPr>
              <a:t> или </a:t>
            </a:r>
            <a:r>
              <a:rPr lang="ru-RU" sz="3200" b="1" i="0" dirty="0" err="1">
                <a:solidFill>
                  <a:srgbClr val="333333"/>
                </a:solidFill>
                <a:effectLst/>
                <a:latin typeface="-apple-system"/>
              </a:rPr>
              <a:t>Notebook</a:t>
            </a:r>
            <a:endParaRPr lang="ru-KZ" sz="3200" b="1" dirty="0"/>
          </a:p>
        </p:txBody>
      </p:sp>
      <p:graphicFrame>
        <p:nvGraphicFramePr>
          <p:cNvPr id="7172" name="Объект 2">
            <a:extLst>
              <a:ext uri="{FF2B5EF4-FFF2-40B4-BE49-F238E27FC236}">
                <a16:creationId xmlns:a16="http://schemas.microsoft.com/office/drawing/2014/main" id="{DB8F65BE-571E-E9DA-93DF-D9C9E93F76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4535923"/>
              </p:ext>
            </p:extLst>
          </p:nvPr>
        </p:nvGraphicFramePr>
        <p:xfrm>
          <a:off x="301868" y="219372"/>
          <a:ext cx="5870332" cy="641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Так выглядит Jupyter Notebook проекта по изучению данных с помощью Python. Блоки форматированного текста чередуются с блоками кода">
            <a:extLst>
              <a:ext uri="{FF2B5EF4-FFF2-40B4-BE49-F238E27FC236}">
                <a16:creationId xmlns:a16="http://schemas.microsoft.com/office/drawing/2014/main" id="{B7E39D5A-29C3-7F48-3E88-27565CB784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35" y="1172409"/>
            <a:ext cx="5181600" cy="3248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8CDE8D-BC98-2FC6-164B-827707F8119D}"/>
              </a:ext>
            </a:extLst>
          </p:cNvPr>
          <p:cNvSpPr txBox="1"/>
          <p:nvPr/>
        </p:nvSpPr>
        <p:spPr>
          <a:xfrm>
            <a:off x="6538546" y="4762261"/>
            <a:ext cx="5568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1" dirty="0">
                <a:solidFill>
                  <a:srgbClr val="909090"/>
                </a:solidFill>
                <a:effectLst/>
                <a:latin typeface="-apple-system"/>
              </a:rPr>
              <a:t>Так выглядит </a:t>
            </a:r>
            <a:r>
              <a:rPr lang="ru-RU" b="0" i="1" dirty="0" err="1">
                <a:solidFill>
                  <a:srgbClr val="909090"/>
                </a:solidFill>
                <a:effectLst/>
                <a:latin typeface="-apple-system"/>
              </a:rPr>
              <a:t>Jupyter</a:t>
            </a:r>
            <a:r>
              <a:rPr lang="ru-RU" b="0" i="1" dirty="0">
                <a:solidFill>
                  <a:srgbClr val="909090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909090"/>
                </a:solidFill>
                <a:effectLst/>
                <a:latin typeface="-apple-system"/>
              </a:rPr>
              <a:t>Notebook</a:t>
            </a:r>
            <a:r>
              <a:rPr lang="ru-RU" b="0" i="1" dirty="0">
                <a:solidFill>
                  <a:srgbClr val="909090"/>
                </a:solidFill>
                <a:effectLst/>
                <a:latin typeface="-apple-system"/>
              </a:rPr>
              <a:t> </a:t>
            </a:r>
            <a:r>
              <a:rPr lang="ru-RU" b="0" i="1" u="sng" strike="noStrike" dirty="0">
                <a:effectLst/>
                <a:latin typeface="-apple-system"/>
                <a:hlinkClick r:id="rId8"/>
              </a:rPr>
              <a:t>проекта</a:t>
            </a:r>
            <a:r>
              <a:rPr lang="ru-RU" b="0" i="1" dirty="0">
                <a:solidFill>
                  <a:srgbClr val="909090"/>
                </a:solidFill>
                <a:effectLst/>
                <a:latin typeface="-apple-system"/>
              </a:rPr>
              <a:t> по изучению данных с помощью Python. </a:t>
            </a:r>
            <a:endParaRPr lang="en-US" b="0" i="1" dirty="0">
              <a:solidFill>
                <a:srgbClr val="909090"/>
              </a:solidFill>
              <a:effectLst/>
              <a:latin typeface="-apple-system"/>
            </a:endParaRPr>
          </a:p>
          <a:p>
            <a:r>
              <a:rPr lang="ru-RU" b="0" i="1" dirty="0">
                <a:solidFill>
                  <a:srgbClr val="909090"/>
                </a:solidFill>
                <a:effectLst/>
                <a:latin typeface="-apple-system"/>
              </a:rPr>
              <a:t>Блоки форматированного текста чередуются с блоками кода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90418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01" name="Freeform: Shape 820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Откроется окно редактирования. В нем код можно будет запустить, видоизменить, добавить другие входные данные">
            <a:extLst>
              <a:ext uri="{FF2B5EF4-FFF2-40B4-BE49-F238E27FC236}">
                <a16:creationId xmlns:a16="http://schemas.microsoft.com/office/drawing/2014/main" id="{B6A0043D-7CDA-16FF-7B05-8FA078E818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053" y="2010951"/>
            <a:ext cx="4777381" cy="2663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Arc 820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B8950E-0EA6-AC6D-FADA-E6B24AB6F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493986"/>
            <a:ext cx="5257800" cy="593834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800" b="0" i="0" dirty="0" err="1">
                <a:effectLst/>
              </a:rPr>
              <a:t>Чтобы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пользоваться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всеми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возможностями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среды</a:t>
            </a:r>
            <a:r>
              <a:rPr lang="en-US" sz="1800" b="0" i="0" dirty="0">
                <a:effectLst/>
              </a:rPr>
              <a:t>, </a:t>
            </a:r>
            <a:r>
              <a:rPr lang="en-US" sz="1800" b="0" i="0" dirty="0" err="1">
                <a:effectLst/>
              </a:rPr>
              <a:t>понадобится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скопировать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ноутбук</a:t>
            </a:r>
            <a:r>
              <a:rPr lang="en-US" sz="1800" b="0" i="0" dirty="0">
                <a:effectLst/>
              </a:rPr>
              <a:t> к </a:t>
            </a:r>
            <a:r>
              <a:rPr lang="en-US" sz="1800" b="0" i="0" dirty="0" err="1">
                <a:effectLst/>
              </a:rPr>
              <a:t>себе</a:t>
            </a:r>
            <a:r>
              <a:rPr lang="en-US" sz="1800" b="0" i="0" dirty="0">
                <a:effectLst/>
              </a:rPr>
              <a:t> и </a:t>
            </a:r>
            <a:r>
              <a:rPr lang="en-US" sz="1800" b="0" i="0" dirty="0" err="1">
                <a:effectLst/>
              </a:rPr>
              <a:t>начать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редактировать</a:t>
            </a:r>
            <a:r>
              <a:rPr lang="en-US" sz="1800" b="0" i="0" dirty="0">
                <a:effectLst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1800" b="0" i="0" dirty="0" err="1">
                <a:effectLst/>
              </a:rPr>
              <a:t>Для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этого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нужно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нажать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на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кнопку</a:t>
            </a:r>
            <a:r>
              <a:rPr lang="en-US" sz="1800" b="0" i="0" dirty="0">
                <a:effectLst/>
              </a:rPr>
              <a:t> Copy &amp; Edit в </a:t>
            </a:r>
            <a:r>
              <a:rPr lang="en-US" sz="1800" b="0" i="0" dirty="0" err="1">
                <a:effectLst/>
              </a:rPr>
              <a:t>карточке</a:t>
            </a:r>
            <a:r>
              <a:rPr lang="en-US" sz="1800" b="0" i="0" dirty="0">
                <a:effectLst/>
              </a:rPr>
              <a:t>. 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1800" b="0" i="0" dirty="0" err="1">
                <a:effectLst/>
              </a:rPr>
              <a:t>Ноутбуки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помогают</a:t>
            </a:r>
            <a:r>
              <a:rPr lang="en-US" sz="1800" b="0" i="0" dirty="0">
                <a:effectLst/>
              </a:rPr>
              <a:t>, </a:t>
            </a:r>
            <a:r>
              <a:rPr lang="en-US" sz="1800" b="1" i="0" dirty="0" err="1">
                <a:effectLst/>
              </a:rPr>
              <a:t>во-первых</a:t>
            </a:r>
            <a:r>
              <a:rPr lang="en-US" sz="1800" b="1" i="0" dirty="0">
                <a:effectLst/>
              </a:rPr>
              <a:t>,</a:t>
            </a:r>
            <a:r>
              <a:rPr lang="en-US" sz="1800" b="0" i="0" dirty="0">
                <a:effectLst/>
              </a:rPr>
              <a:t> </a:t>
            </a:r>
            <a:r>
              <a:rPr lang="en-US" sz="1800" b="0" i="0" dirty="0" err="1">
                <a:effectLst/>
              </a:rPr>
              <a:t>посмотреть</a:t>
            </a:r>
            <a:r>
              <a:rPr lang="en-US" sz="1800" b="0" i="0" dirty="0">
                <a:effectLst/>
              </a:rPr>
              <a:t>, </a:t>
            </a:r>
            <a:r>
              <a:rPr lang="en-US" sz="1800" b="0" i="0" dirty="0" err="1">
                <a:effectLst/>
              </a:rPr>
              <a:t>как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другие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люди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решают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те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или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иные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задачи</a:t>
            </a:r>
            <a:r>
              <a:rPr lang="en-US" sz="1800" b="0" i="0" dirty="0">
                <a:effectLst/>
              </a:rPr>
              <a:t> — </a:t>
            </a:r>
            <a:r>
              <a:rPr lang="en-US" sz="1800" b="0" i="0" dirty="0" err="1">
                <a:effectLst/>
              </a:rPr>
              <a:t>это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можно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сделать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даже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без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регистрации</a:t>
            </a:r>
            <a:r>
              <a:rPr lang="en-US" sz="1800" b="0" i="0" dirty="0">
                <a:effectLst/>
              </a:rPr>
              <a:t>, </a:t>
            </a:r>
            <a:r>
              <a:rPr lang="en-US" sz="1800" b="0" i="0" dirty="0" err="1">
                <a:effectLst/>
              </a:rPr>
              <a:t>открывая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код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только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на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просмотр</a:t>
            </a:r>
            <a:r>
              <a:rPr lang="en-US" sz="1800" b="0" i="0" dirty="0">
                <a:effectLst/>
              </a:rPr>
              <a:t>. 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1800" b="1" i="0" dirty="0" err="1">
                <a:effectLst/>
              </a:rPr>
              <a:t>Во-вторых</a:t>
            </a:r>
            <a:r>
              <a:rPr lang="en-US" sz="1800" b="1" i="0" dirty="0">
                <a:effectLst/>
              </a:rPr>
              <a:t>,</a:t>
            </a:r>
            <a:r>
              <a:rPr lang="en-US" sz="1800" b="0" i="0" dirty="0">
                <a:effectLst/>
              </a:rPr>
              <a:t> </a:t>
            </a:r>
            <a:r>
              <a:rPr lang="en-US" sz="1800" b="0" i="0" dirty="0" err="1">
                <a:effectLst/>
              </a:rPr>
              <a:t>самостоятельно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потренироваться</a:t>
            </a:r>
            <a:r>
              <a:rPr lang="en-US" sz="1800" b="0" i="0" dirty="0">
                <a:effectLst/>
              </a:rPr>
              <a:t> в </a:t>
            </a:r>
            <a:r>
              <a:rPr lang="en-US" sz="1800" b="0" i="0" dirty="0" err="1">
                <a:effectLst/>
              </a:rPr>
              <a:t>доработке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существующих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решений</a:t>
            </a:r>
            <a:r>
              <a:rPr lang="en-US" sz="1800" b="0" i="0" dirty="0">
                <a:effectLst/>
              </a:rPr>
              <a:t>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1800" b="1" i="1" dirty="0" err="1">
                <a:effectLst/>
              </a:rPr>
              <a:t>То</a:t>
            </a:r>
            <a:r>
              <a:rPr lang="en-US" sz="1800" b="1" i="1" dirty="0">
                <a:effectLst/>
              </a:rPr>
              <a:t> </a:t>
            </a:r>
            <a:r>
              <a:rPr lang="en-US" sz="1800" b="1" i="1" dirty="0" err="1">
                <a:effectLst/>
              </a:rPr>
              <a:t>есть</a:t>
            </a:r>
            <a:r>
              <a:rPr lang="en-US" sz="1800" b="1" i="1" dirty="0">
                <a:effectLst/>
              </a:rPr>
              <a:t> </a:t>
            </a:r>
            <a:r>
              <a:rPr lang="en-US" sz="1800" b="1" i="1" dirty="0" err="1">
                <a:effectLst/>
              </a:rPr>
              <a:t>скопировать</a:t>
            </a:r>
            <a:r>
              <a:rPr lang="en-US" sz="1800" b="1" i="1" dirty="0">
                <a:effectLst/>
              </a:rPr>
              <a:t> и </a:t>
            </a:r>
            <a:r>
              <a:rPr lang="en-US" sz="1800" b="1" i="1" dirty="0" err="1">
                <a:effectLst/>
              </a:rPr>
              <a:t>попытаться</a:t>
            </a:r>
            <a:r>
              <a:rPr lang="en-US" sz="1800" b="1" i="1" dirty="0">
                <a:effectLst/>
              </a:rPr>
              <a:t> </a:t>
            </a:r>
            <a:r>
              <a:rPr lang="en-US" sz="1800" b="1" i="1" dirty="0" err="1">
                <a:effectLst/>
              </a:rPr>
              <a:t>улучшить</a:t>
            </a:r>
            <a:r>
              <a:rPr lang="en-US" sz="1800" b="0" i="0" dirty="0">
                <a:effectLst/>
              </a:rPr>
              <a:t>: </a:t>
            </a:r>
            <a:r>
              <a:rPr lang="en-US" sz="1800" b="0" i="0" dirty="0" err="1">
                <a:effectLst/>
              </a:rPr>
              <a:t>иначе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настроить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модель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или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поменять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данные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для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обучения</a:t>
            </a:r>
            <a:r>
              <a:rPr lang="en-US" sz="1800" b="0" i="0" dirty="0">
                <a:effectLst/>
              </a:rPr>
              <a:t>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800" b="0" i="0" dirty="0" err="1">
                <a:effectLst/>
              </a:rPr>
              <a:t>Кроме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того</a:t>
            </a:r>
            <a:r>
              <a:rPr lang="en-US" sz="1800" b="0" i="0" dirty="0">
                <a:effectLst/>
              </a:rPr>
              <a:t>, </a:t>
            </a:r>
            <a:r>
              <a:rPr lang="en-US" sz="1800" b="1" i="1" dirty="0" err="1">
                <a:effectLst/>
              </a:rPr>
              <a:t>пользователь</a:t>
            </a:r>
            <a:r>
              <a:rPr lang="en-US" sz="1800" b="1" i="1" dirty="0">
                <a:effectLst/>
              </a:rPr>
              <a:t> </a:t>
            </a:r>
            <a:r>
              <a:rPr lang="en-US" sz="1800" b="1" i="1" dirty="0" err="1">
                <a:effectLst/>
              </a:rPr>
              <a:t>может</a:t>
            </a:r>
            <a:r>
              <a:rPr lang="en-US" sz="1800" b="1" i="1" dirty="0">
                <a:effectLst/>
              </a:rPr>
              <a:t> </a:t>
            </a:r>
            <a:r>
              <a:rPr lang="en-US" sz="1800" b="1" i="1" dirty="0" err="1">
                <a:effectLst/>
              </a:rPr>
              <a:t>добавлять</a:t>
            </a:r>
            <a:r>
              <a:rPr lang="en-US" sz="1800" b="1" i="1" dirty="0">
                <a:effectLst/>
              </a:rPr>
              <a:t> и </a:t>
            </a:r>
            <a:r>
              <a:rPr lang="en-US" sz="1800" b="1" i="1" dirty="0" err="1">
                <a:effectLst/>
              </a:rPr>
              <a:t>свои</a:t>
            </a:r>
            <a:r>
              <a:rPr lang="en-US" sz="1800" b="1" i="1" dirty="0">
                <a:effectLst/>
              </a:rPr>
              <a:t> </a:t>
            </a:r>
            <a:r>
              <a:rPr lang="en-US" sz="1800" b="1" i="1" dirty="0" err="1">
                <a:effectLst/>
              </a:rPr>
              <a:t>ноутбуки</a:t>
            </a:r>
            <a:r>
              <a:rPr lang="en-US" sz="1800" b="1" i="1" dirty="0">
                <a:effectLst/>
              </a:rPr>
              <a:t> </a:t>
            </a:r>
            <a:r>
              <a:rPr lang="en-US" sz="1800" b="1" i="1" dirty="0" err="1">
                <a:effectLst/>
              </a:rPr>
              <a:t>любого</a:t>
            </a:r>
            <a:r>
              <a:rPr lang="en-US" sz="1800" b="1" i="1" dirty="0">
                <a:effectLst/>
              </a:rPr>
              <a:t> </a:t>
            </a:r>
            <a:r>
              <a:rPr lang="en-US" sz="1800" b="1" i="1" dirty="0" err="1">
                <a:effectLst/>
              </a:rPr>
              <a:t>типа</a:t>
            </a:r>
            <a:r>
              <a:rPr lang="en-US" sz="1800" b="1" i="1" dirty="0">
                <a:effectLst/>
              </a:rPr>
              <a:t> </a:t>
            </a:r>
            <a:r>
              <a:rPr lang="en-US" sz="1800" b="0" i="0" dirty="0">
                <a:effectLst/>
              </a:rPr>
              <a:t>— </a:t>
            </a:r>
            <a:r>
              <a:rPr lang="en-US" sz="1800" b="0" i="0" dirty="0" err="1">
                <a:effectLst/>
              </a:rPr>
              <a:t>делиться</a:t>
            </a:r>
            <a:r>
              <a:rPr lang="en-US" sz="1800" b="0" i="0" dirty="0">
                <a:effectLst/>
              </a:rPr>
              <a:t> с </a:t>
            </a:r>
            <a:r>
              <a:rPr lang="en-US" sz="1800" b="0" i="0" dirty="0" err="1">
                <a:effectLst/>
              </a:rPr>
              <a:t>сообществом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собственными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наработками</a:t>
            </a:r>
            <a:r>
              <a:rPr lang="en-US" sz="1800" b="0" i="0" dirty="0">
                <a:effectLst/>
              </a:rPr>
              <a:t> и </a:t>
            </a:r>
            <a:r>
              <a:rPr lang="en-US" sz="1800" b="0" i="0" dirty="0" err="1">
                <a:effectLst/>
              </a:rPr>
              <a:t>решениями</a:t>
            </a:r>
            <a:r>
              <a:rPr lang="en-US" sz="1800" b="0" i="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4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BB351-5426-3218-1277-513F09D9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492" y="488219"/>
            <a:ext cx="4076700" cy="857006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Раздел 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Discussions</a:t>
            </a:r>
            <a:endParaRPr lang="ru-KZ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28A06-193D-EEBB-3DC8-BDD0AC6F0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378069"/>
            <a:ext cx="5914292" cy="6268916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ct val="120000"/>
              </a:lnSpc>
              <a:spcBef>
                <a:spcPts val="2400"/>
              </a:spcBef>
            </a:pP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Фактически </a:t>
            </a:r>
            <a:r>
              <a:rPr lang="ru-RU" b="0" i="0" u="sng" strike="noStrike" dirty="0" err="1">
                <a:solidFill>
                  <a:srgbClr val="333333"/>
                </a:solidFill>
                <a:effectLst/>
                <a:latin typeface="-apple-system"/>
                <a:hlinkClick r:id="rId2"/>
              </a:rPr>
              <a:t>Discussions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 — своего рода форум для пользователей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Kaggle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. Тут есть несколько основных подразделов, посвященным разным темам:</a:t>
            </a:r>
          </a:p>
          <a:p>
            <a:pPr algn="l">
              <a:lnSpc>
                <a:spcPct val="120000"/>
              </a:lnSpc>
              <a:spcBef>
                <a:spcPts val="24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2900" b="1" i="0" dirty="0">
                <a:solidFill>
                  <a:srgbClr val="333333"/>
                </a:solidFill>
                <a:effectLst/>
                <a:latin typeface="-apple-system"/>
              </a:rPr>
              <a:t>General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-apple-system"/>
              </a:rPr>
              <a:t> — главная ветка, где собраны сообщения об обновлениях, мероприятиях, наградах. Здесь же дискутируют о различных задачах Data Science;</a:t>
            </a:r>
          </a:p>
          <a:p>
            <a:pPr algn="l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900" b="1" i="0" dirty="0" err="1">
                <a:solidFill>
                  <a:srgbClr val="333333"/>
                </a:solidFill>
                <a:effectLst/>
                <a:latin typeface="-apple-system"/>
              </a:rPr>
              <a:t>Getting</a:t>
            </a:r>
            <a:r>
              <a:rPr lang="ru-RU" sz="2900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2900" b="1" i="0" dirty="0" err="1">
                <a:solidFill>
                  <a:srgbClr val="333333"/>
                </a:solidFill>
                <a:effectLst/>
                <a:latin typeface="-apple-system"/>
              </a:rPr>
              <a:t>Started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-apple-system"/>
              </a:rPr>
              <a:t> — ветка для новичков. Тут собраны темы с информацией о том, как пользоваться возможностями </a:t>
            </a:r>
            <a:r>
              <a:rPr lang="ru-RU" sz="2900" b="0" i="0" dirty="0" err="1">
                <a:solidFill>
                  <a:srgbClr val="333333"/>
                </a:solidFill>
                <a:effectLst/>
                <a:latin typeface="-apple-system"/>
              </a:rPr>
              <a:t>Kaggle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-apple-system"/>
              </a:rPr>
              <a:t>, а также подборки полезных материалов;</a:t>
            </a:r>
          </a:p>
          <a:p>
            <a:pPr algn="l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900" b="1" i="0" dirty="0">
                <a:solidFill>
                  <a:srgbClr val="333333"/>
                </a:solidFill>
                <a:effectLst/>
                <a:latin typeface="-apple-system"/>
              </a:rPr>
              <a:t>Product </a:t>
            </a:r>
            <a:r>
              <a:rPr lang="ru-RU" sz="2900" b="1" i="0" dirty="0" err="1">
                <a:solidFill>
                  <a:srgbClr val="333333"/>
                </a:solidFill>
                <a:effectLst/>
                <a:latin typeface="-apple-system"/>
              </a:rPr>
              <a:t>Feedback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-apple-system"/>
              </a:rPr>
              <a:t> — обратная связь от пользователей. Участники сообщества могут дать отзыв о платформе, рассказать, что им нравится, или предложить улучшения;</a:t>
            </a:r>
          </a:p>
          <a:p>
            <a:pPr algn="l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900" b="1" i="0" dirty="0" err="1">
                <a:solidFill>
                  <a:srgbClr val="333333"/>
                </a:solidFill>
                <a:effectLst/>
                <a:latin typeface="-apple-system"/>
              </a:rPr>
              <a:t>Questions</a:t>
            </a:r>
            <a:r>
              <a:rPr lang="ru-RU" sz="2900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2900" b="1" i="0" dirty="0" err="1">
                <a:solidFill>
                  <a:srgbClr val="333333"/>
                </a:solidFill>
                <a:effectLst/>
                <a:latin typeface="-apple-system"/>
              </a:rPr>
              <a:t>and</a:t>
            </a:r>
            <a:r>
              <a:rPr lang="ru-RU" sz="2900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2900" b="1" i="0" dirty="0" err="1">
                <a:solidFill>
                  <a:srgbClr val="333333"/>
                </a:solidFill>
                <a:effectLst/>
                <a:latin typeface="-apple-system"/>
              </a:rPr>
              <a:t>Answers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-apple-system"/>
              </a:rPr>
              <a:t> — ответы на технические вопросы. Допустим, человек может спросить, как пользоваться алгоритмом, а другие ответят и предложат варианты;</a:t>
            </a:r>
          </a:p>
          <a:p>
            <a:pPr algn="l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900" b="1" i="0" dirty="0" err="1">
                <a:solidFill>
                  <a:srgbClr val="333333"/>
                </a:solidFill>
                <a:effectLst/>
                <a:latin typeface="-apple-system"/>
              </a:rPr>
              <a:t>Competition</a:t>
            </a:r>
            <a:r>
              <a:rPr lang="ru-RU" sz="2900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2900" b="1" i="0" dirty="0" err="1">
                <a:solidFill>
                  <a:srgbClr val="333333"/>
                </a:solidFill>
                <a:effectLst/>
                <a:latin typeface="-apple-system"/>
              </a:rPr>
              <a:t>Hosting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-apple-system"/>
              </a:rPr>
              <a:t> — ветка для тех, кто создает собственные соревнования. Тут обсуждают, например, как лучше подготовить датасет для участников или что предложить в качестве приза;</a:t>
            </a:r>
          </a:p>
          <a:p>
            <a:pPr algn="l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900" b="1" i="0" dirty="0" err="1">
                <a:solidFill>
                  <a:srgbClr val="333333"/>
                </a:solidFill>
                <a:effectLst/>
                <a:latin typeface="-apple-system"/>
              </a:rPr>
              <a:t>Accomplishments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-apple-system"/>
              </a:rPr>
              <a:t> — здесь участники сообщества делятся своими достижениями, а другие поздравляют их.</a:t>
            </a:r>
          </a:p>
          <a:p>
            <a:pPr algn="l">
              <a:lnSpc>
                <a:spcPct val="120000"/>
              </a:lnSpc>
            </a:pPr>
            <a:r>
              <a:rPr lang="ru-RU" sz="2900" b="0" i="0" dirty="0">
                <a:solidFill>
                  <a:srgbClr val="333333"/>
                </a:solidFill>
                <a:effectLst/>
                <a:latin typeface="-apple-system"/>
              </a:rPr>
              <a:t>Кроме отдельных форумов, в разделе </a:t>
            </a:r>
            <a:r>
              <a:rPr lang="ru-RU" sz="2900" b="0" i="0" dirty="0" err="1">
                <a:solidFill>
                  <a:srgbClr val="333333"/>
                </a:solidFill>
                <a:effectLst/>
                <a:latin typeface="-apple-system"/>
              </a:rPr>
              <a:t>Discussions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-apple-system"/>
              </a:rPr>
              <a:t> собраны все обсуждения, которые пользователи ведут на страницах моделей, датасетов или ноутбуков. Список размещен под форумами и называется </a:t>
            </a:r>
            <a:r>
              <a:rPr lang="ru-RU" sz="2900" b="0" i="0" dirty="0" err="1">
                <a:solidFill>
                  <a:srgbClr val="333333"/>
                </a:solidFill>
                <a:effectLst/>
                <a:latin typeface="-apple-system"/>
              </a:rPr>
              <a:t>Discussion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2900" b="0" i="0" dirty="0" err="1">
                <a:solidFill>
                  <a:srgbClr val="333333"/>
                </a:solidFill>
                <a:effectLst/>
                <a:latin typeface="-apple-system"/>
              </a:rPr>
              <a:t>from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2900" b="0" i="0" dirty="0" err="1">
                <a:solidFill>
                  <a:srgbClr val="333333"/>
                </a:solidFill>
                <a:effectLst/>
                <a:latin typeface="-apple-system"/>
              </a:rPr>
              <a:t>across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2900" b="0" i="0" dirty="0" err="1">
                <a:solidFill>
                  <a:srgbClr val="333333"/>
                </a:solidFill>
                <a:effectLst/>
                <a:latin typeface="-apple-system"/>
              </a:rPr>
              <a:t>Kaggle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-apple-system"/>
              </a:rPr>
              <a:t>.</a:t>
            </a:r>
          </a:p>
        </p:txBody>
      </p:sp>
      <p:pic>
        <p:nvPicPr>
          <p:cNvPr id="9218" name="Picture 2" descr="Это раздел для обсуждений — место, где люди могут высказаться на волнующие их темы">
            <a:extLst>
              <a:ext uri="{FF2B5EF4-FFF2-40B4-BE49-F238E27FC236}">
                <a16:creationId xmlns:a16="http://schemas.microsoft.com/office/drawing/2014/main" id="{83737252-1082-431A-7B9A-E1D3487E79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825625"/>
            <a:ext cx="5181600" cy="3324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3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249" name="Arc 1024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82415-514F-A685-F5F8-058D6A65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Раздел Learn</a:t>
            </a:r>
            <a:endParaRPr lang="en-US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51" name="Freeform: Shape 1025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Для тех, кто хочет научиться чего-то новому">
            <a:extLst>
              <a:ext uri="{FF2B5EF4-FFF2-40B4-BE49-F238E27FC236}">
                <a16:creationId xmlns:a16="http://schemas.microsoft.com/office/drawing/2014/main" id="{3C15B030-F03F-26FB-C2BE-6ACF56FABF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904942"/>
            <a:ext cx="4777381" cy="2878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BC304CC-F2AC-D023-AFA7-C05CB68E9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1500" b="1" i="0">
                <a:effectLst/>
              </a:rPr>
              <a:t>Раздел </a:t>
            </a:r>
            <a:r>
              <a:rPr lang="en-US" sz="1500" b="1" i="0" u="sng" strike="noStrike">
                <a:effectLst/>
                <a:hlinkClick r:id="rId3"/>
              </a:rPr>
              <a:t>Kaggle Learn</a:t>
            </a:r>
            <a:r>
              <a:rPr lang="en-US" sz="1500" b="1" i="0">
                <a:effectLst/>
              </a:rPr>
              <a:t> — это подборка курсов и гайдов для начинающих. </a:t>
            </a:r>
          </a:p>
          <a:p>
            <a:pPr>
              <a:spcBef>
                <a:spcPts val="2400"/>
              </a:spcBef>
            </a:pPr>
            <a:r>
              <a:rPr lang="en-US" sz="1500" b="0" i="0">
                <a:effectLst/>
              </a:rPr>
              <a:t>Здесь есть как вводные курсы для тех, кто никогда не программировал, так и разборы конкретных инструментов, например игрового AI.</a:t>
            </a:r>
          </a:p>
          <a:p>
            <a:pPr>
              <a:spcBef>
                <a:spcPts val="1800"/>
              </a:spcBef>
            </a:pPr>
            <a:r>
              <a:rPr lang="en-US" sz="1500" b="1" i="0">
                <a:effectLst/>
              </a:rPr>
              <a:t>У каждого курса есть инструктор </a:t>
            </a:r>
            <a:r>
              <a:rPr lang="en-US" sz="1500" b="0" i="0">
                <a:effectLst/>
              </a:rPr>
              <a:t>— обычно это опытный участник сообщества с высоким рейтингом. </a:t>
            </a:r>
          </a:p>
          <a:p>
            <a:pPr>
              <a:spcBef>
                <a:spcPts val="1800"/>
              </a:spcBef>
            </a:pPr>
            <a:r>
              <a:rPr lang="en-US" sz="1500" b="0" i="0">
                <a:effectLst/>
              </a:rPr>
              <a:t>Кроме того, некоторые из них связаны друг с другом — в таком случае ссылки на последующие и предыдущие курсы будут располагаться в описании.</a:t>
            </a:r>
          </a:p>
          <a:p>
            <a:r>
              <a:rPr lang="en-US" sz="1500" b="1" i="1">
                <a:effectLst/>
              </a:rPr>
              <a:t>Все курсы бесплатные, а за их прохождение можно получить сертификат от Kaggle. </a:t>
            </a:r>
          </a:p>
          <a:p>
            <a:r>
              <a:rPr lang="en-US" sz="1500" b="0" i="0">
                <a:effectLst/>
              </a:rPr>
              <a:t>Структура простая: внутри курса — несколько уроков, каждый из которых состоит из материалов и задания. 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602231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73" name="Arc 1127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0B07B-DAB1-61D9-EEE0-BCC6CCF3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Рейтинги участников</a:t>
            </a:r>
            <a:r>
              <a:rPr lang="en-US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75" name="Freeform: Shape 1127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266" name="Picture 2" descr="Рейтинги показывают, сколько медалей получили участники, какой ранг они имеют и как давно присоединились к сообществу">
            <a:extLst>
              <a:ext uri="{FF2B5EF4-FFF2-40B4-BE49-F238E27FC236}">
                <a16:creationId xmlns:a16="http://schemas.microsoft.com/office/drawing/2014/main" id="{C1A4BFE8-873B-CABF-ABB2-3791D9D1BE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910914"/>
            <a:ext cx="4777381" cy="286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C68CAC9-092F-8EDA-0A9C-6F3411066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b="0" i="0" dirty="0">
                <a:effectLst/>
              </a:rPr>
              <a:t>В </a:t>
            </a:r>
            <a:r>
              <a:rPr lang="en-US" sz="2400" b="0" i="0" u="sng" strike="noStrike" dirty="0" err="1">
                <a:effectLst/>
                <a:hlinkClick r:id="rId3"/>
              </a:rPr>
              <a:t>таблице</a:t>
            </a:r>
            <a:r>
              <a:rPr lang="en-US" sz="2400" b="0" i="0" u="sng" strike="noStrike" dirty="0">
                <a:effectLst/>
                <a:hlinkClick r:id="rId3"/>
              </a:rPr>
              <a:t> </a:t>
            </a:r>
            <a:r>
              <a:rPr lang="en-US" sz="2400" b="0" i="0" u="sng" strike="noStrike" dirty="0" err="1">
                <a:effectLst/>
                <a:hlinkClick r:id="rId3"/>
              </a:rPr>
              <a:t>рейтингов</a:t>
            </a:r>
            <a:r>
              <a:rPr lang="en-US" sz="2400" b="0" i="0" dirty="0">
                <a:effectLst/>
              </a:rPr>
              <a:t> </a:t>
            </a:r>
            <a:r>
              <a:rPr lang="en-US" sz="2400" b="0" i="0" dirty="0" err="1">
                <a:effectLst/>
              </a:rPr>
              <a:t>можно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посмотреть</a:t>
            </a:r>
            <a:r>
              <a:rPr lang="en-US" sz="2400" b="0" i="0" dirty="0">
                <a:effectLst/>
              </a:rPr>
              <a:t>, </a:t>
            </a:r>
            <a:r>
              <a:rPr lang="en-US" sz="2400" b="0" i="0" dirty="0" err="1">
                <a:effectLst/>
              </a:rPr>
              <a:t>кто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сейчас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занимает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первые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места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среди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участников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сообщества</a:t>
            </a:r>
            <a:r>
              <a:rPr lang="en-US" sz="2400" b="0" i="0" dirty="0">
                <a:effectLst/>
              </a:rPr>
              <a:t>. </a:t>
            </a:r>
          </a:p>
          <a:p>
            <a:pPr>
              <a:spcBef>
                <a:spcPts val="1800"/>
              </a:spcBef>
            </a:pPr>
            <a:r>
              <a:rPr lang="en-US" sz="2400" b="0" i="0" dirty="0" err="1">
                <a:effectLst/>
              </a:rPr>
              <a:t>Причем</a:t>
            </a:r>
            <a:r>
              <a:rPr lang="en-US" sz="2400" b="0" i="0" dirty="0">
                <a:effectLst/>
              </a:rPr>
              <a:t>, </a:t>
            </a:r>
            <a:r>
              <a:rPr lang="en-US" sz="2400" b="0" i="0" dirty="0" err="1">
                <a:effectLst/>
              </a:rPr>
              <a:t>по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разным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направлениям</a:t>
            </a:r>
            <a:r>
              <a:rPr lang="en-US" sz="2400" b="0" i="0" dirty="0">
                <a:effectLst/>
              </a:rPr>
              <a:t>: </a:t>
            </a:r>
            <a:r>
              <a:rPr lang="en-US" sz="2400" b="0" i="0" dirty="0" err="1">
                <a:effectLst/>
              </a:rPr>
              <a:t>соревнованиям</a:t>
            </a:r>
            <a:r>
              <a:rPr lang="en-US" sz="2400" b="0" i="0" dirty="0">
                <a:effectLst/>
              </a:rPr>
              <a:t>, </a:t>
            </a:r>
            <a:r>
              <a:rPr lang="en-US" sz="2400" b="0" i="0" dirty="0" err="1">
                <a:effectLst/>
              </a:rPr>
              <a:t>добавленным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датасетам</a:t>
            </a:r>
            <a:r>
              <a:rPr lang="en-US" sz="2400" b="0" i="0" dirty="0">
                <a:effectLst/>
              </a:rPr>
              <a:t>, </a:t>
            </a:r>
            <a:r>
              <a:rPr lang="en-US" sz="2400" b="0" i="0" dirty="0" err="1">
                <a:effectLst/>
              </a:rPr>
              <a:t>ноутбукам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или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моделям</a:t>
            </a:r>
            <a:r>
              <a:rPr lang="en-US" sz="2400" b="0" i="0" dirty="0">
                <a:effectLst/>
              </a:rPr>
              <a:t>. </a:t>
            </a:r>
          </a:p>
          <a:p>
            <a:pPr>
              <a:spcBef>
                <a:spcPts val="1800"/>
              </a:spcBef>
            </a:pPr>
            <a:r>
              <a:rPr lang="en-US" sz="2400" b="0" i="0" dirty="0">
                <a:effectLst/>
              </a:rPr>
              <a:t>В </a:t>
            </a:r>
            <a:r>
              <a:rPr lang="en-US" sz="2400" b="0" i="0" dirty="0" err="1">
                <a:effectLst/>
              </a:rPr>
              <a:t>первую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очередь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учитывается</a:t>
            </a:r>
            <a:r>
              <a:rPr lang="en-US" sz="2400" b="0" i="0" dirty="0">
                <a:effectLst/>
              </a:rPr>
              <a:t>, </a:t>
            </a:r>
            <a:r>
              <a:rPr lang="en-US" sz="2400" b="0" i="0" dirty="0" err="1">
                <a:effectLst/>
              </a:rPr>
              <a:t>насколько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высоко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другие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участники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оценили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вклад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пользователя</a:t>
            </a:r>
            <a:r>
              <a:rPr lang="en-US" sz="2400" b="0" i="0" dirty="0">
                <a:effectLst/>
              </a:rPr>
              <a:t>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3075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297" name="Arc 1229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37A47-FD85-B259-893A-B5DE77AD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Документация</a:t>
            </a:r>
            <a:r>
              <a:rPr lang="en-US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9" name="Freeform: Shape 1229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290" name="Picture 2" descr="Документация сгруппирована по разделам: состязания, модели, API, датасеты, ноутбуки и т.д.">
            <a:extLst>
              <a:ext uri="{FF2B5EF4-FFF2-40B4-BE49-F238E27FC236}">
                <a16:creationId xmlns:a16="http://schemas.microsoft.com/office/drawing/2014/main" id="{28F1F720-5812-B124-8A36-5FE7BA3713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2143811"/>
            <a:ext cx="4777381" cy="2400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4DC7030-5253-B012-D1D6-B0B035C64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400" b="0" i="0" dirty="0" err="1">
                <a:effectLst/>
              </a:rPr>
              <a:t>Тут</a:t>
            </a:r>
            <a:r>
              <a:rPr lang="en-US" sz="2400" b="0" i="0" dirty="0">
                <a:effectLst/>
              </a:rPr>
              <a:t> </a:t>
            </a:r>
            <a:r>
              <a:rPr lang="en-US" sz="2400" b="0" i="0" u="sng" strike="noStrike" dirty="0" err="1">
                <a:effectLst/>
                <a:hlinkClick r:id="rId3"/>
              </a:rPr>
              <a:t>собраны</a:t>
            </a:r>
            <a:r>
              <a:rPr lang="en-US" sz="2400" b="0" i="0" dirty="0">
                <a:effectLst/>
              </a:rPr>
              <a:t> </a:t>
            </a:r>
            <a:r>
              <a:rPr lang="en-US" sz="2400" b="0" i="0" dirty="0" err="1">
                <a:effectLst/>
              </a:rPr>
              <a:t>гайды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по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работе</a:t>
            </a:r>
            <a:r>
              <a:rPr lang="en-US" sz="2400" b="0" i="0" dirty="0">
                <a:effectLst/>
              </a:rPr>
              <a:t> с Kaggle: </a:t>
            </a:r>
            <a:r>
              <a:rPr lang="en-US" sz="2400" b="0" i="0" dirty="0" err="1">
                <a:effectLst/>
              </a:rPr>
              <a:t>как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искать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соревнования</a:t>
            </a:r>
            <a:r>
              <a:rPr lang="en-US" sz="2400" b="0" i="0" dirty="0">
                <a:effectLst/>
              </a:rPr>
              <a:t> и </a:t>
            </a:r>
            <a:r>
              <a:rPr lang="en-US" sz="2400" b="0" i="0" dirty="0" err="1">
                <a:effectLst/>
              </a:rPr>
              <a:t>участвовать</a:t>
            </a:r>
            <a:r>
              <a:rPr lang="en-US" sz="2400" b="0" i="0" dirty="0">
                <a:effectLst/>
              </a:rPr>
              <a:t> в </a:t>
            </a:r>
            <a:r>
              <a:rPr lang="en-US" sz="2400" b="0" i="0" dirty="0" err="1">
                <a:effectLst/>
              </a:rPr>
              <a:t>них</a:t>
            </a:r>
            <a:r>
              <a:rPr lang="en-US" sz="2400" b="0" i="0" dirty="0">
                <a:effectLst/>
              </a:rPr>
              <a:t>, </a:t>
            </a:r>
            <a:r>
              <a:rPr lang="en-US" sz="2400" b="0" i="0" dirty="0" err="1">
                <a:effectLst/>
              </a:rPr>
              <a:t>как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работать</a:t>
            </a:r>
            <a:r>
              <a:rPr lang="en-US" sz="2400" b="0" i="0" dirty="0">
                <a:effectLst/>
              </a:rPr>
              <a:t> с </a:t>
            </a:r>
            <a:r>
              <a:rPr lang="en-US" sz="2400" b="0" i="0" dirty="0" err="1">
                <a:effectLst/>
              </a:rPr>
              <a:t>ноутбуками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или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загружать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модели</a:t>
            </a:r>
            <a:r>
              <a:rPr lang="en-US" sz="2400" b="0" i="0" dirty="0">
                <a:effectLst/>
              </a:rPr>
              <a:t>, </a:t>
            </a:r>
            <a:r>
              <a:rPr lang="en-US" sz="2400" b="0" i="0" dirty="0" err="1">
                <a:effectLst/>
              </a:rPr>
              <a:t>как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эффективнее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использовать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мощности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площадки</a:t>
            </a:r>
            <a:r>
              <a:rPr lang="en-US" sz="2400" b="0" i="0" dirty="0">
                <a:effectLst/>
              </a:rPr>
              <a:t> и </a:t>
            </a:r>
            <a:r>
              <a:rPr lang="en-US" sz="2400" b="0" i="0" dirty="0" err="1">
                <a:effectLst/>
              </a:rPr>
              <a:t>т.д</a:t>
            </a:r>
            <a:r>
              <a:rPr lang="en-US" sz="2400" b="0" i="0" dirty="0">
                <a:effectLst/>
              </a:rPr>
              <a:t>. </a:t>
            </a:r>
            <a:endParaRPr lang="ru-RU" sz="2400" b="0" i="0" dirty="0">
              <a:effectLst/>
            </a:endParaRPr>
          </a:p>
          <a:p>
            <a:pPr>
              <a:spcBef>
                <a:spcPts val="2400"/>
              </a:spcBef>
            </a:pPr>
            <a:r>
              <a:rPr lang="en-US" sz="2400" b="0" i="0" dirty="0" err="1">
                <a:effectLst/>
              </a:rPr>
              <a:t>Для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начинающего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это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отличный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способ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разобраться</a:t>
            </a:r>
            <a:r>
              <a:rPr lang="en-US" sz="2400" b="0" i="0" dirty="0">
                <a:effectLst/>
              </a:rPr>
              <a:t> в </a:t>
            </a:r>
            <a:r>
              <a:rPr lang="en-US" sz="2400" b="0" i="0" dirty="0" err="1">
                <a:effectLst/>
              </a:rPr>
              <a:t>использовании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платформы</a:t>
            </a:r>
            <a:r>
              <a:rPr lang="en-US" sz="2400" b="0" i="0" dirty="0">
                <a:effectLst/>
              </a:rPr>
              <a:t>, </a:t>
            </a:r>
            <a:r>
              <a:rPr lang="en-US" sz="2400" b="0" i="0" dirty="0" err="1">
                <a:effectLst/>
              </a:rPr>
              <a:t>ее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библиотек</a:t>
            </a:r>
            <a:r>
              <a:rPr lang="en-US" sz="2400" b="0" i="0" dirty="0">
                <a:effectLst/>
              </a:rPr>
              <a:t> и API.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754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1FF18-7388-839B-8092-4A9F2F8C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ru-RU" sz="3600" b="0" i="0">
                <a:solidFill>
                  <a:schemeClr val="tx2"/>
                </a:solidFill>
                <a:effectLst/>
                <a:latin typeface="HeliosExtC"/>
              </a:rPr>
              <a:t>Что такое Kaggle и зачем он дата-сайентисту?</a:t>
            </a:r>
            <a:endParaRPr lang="ru-KZ" sz="360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066C3F-6D0A-2C7B-517C-A4237B79C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sz="2400" b="0" i="0" dirty="0">
                <a:solidFill>
                  <a:schemeClr val="tx2"/>
                </a:solidFill>
                <a:effectLst/>
                <a:latin typeface="HeliosExtC"/>
              </a:rPr>
              <a:t>Специалистам в области </a:t>
            </a:r>
            <a:r>
              <a:rPr lang="ru-RU" sz="2400" b="0" i="0" u="sng" dirty="0">
                <a:solidFill>
                  <a:schemeClr val="tx2"/>
                </a:solidFill>
                <a:effectLst/>
                <a:latin typeface="HeliosExtC"/>
              </a:rPr>
              <a:t>Data Science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HeliosExtC"/>
              </a:rPr>
              <a:t> необходимо постоянно учиться и улучшать свои навыки. </a:t>
            </a:r>
          </a:p>
          <a:p>
            <a:pPr>
              <a:lnSpc>
                <a:spcPct val="110000"/>
              </a:lnSpc>
            </a:pPr>
            <a:r>
              <a:rPr lang="ru-RU" sz="2400" b="1" i="1" dirty="0">
                <a:solidFill>
                  <a:schemeClr val="tx2"/>
                </a:solidFill>
                <a:effectLst/>
                <a:latin typeface="HeliosExtC"/>
              </a:rPr>
              <a:t>Платформа </a:t>
            </a:r>
            <a:r>
              <a:rPr lang="ru-RU" sz="2400" b="1" i="1" dirty="0" err="1">
                <a:solidFill>
                  <a:schemeClr val="tx2"/>
                </a:solidFill>
                <a:effectLst/>
                <a:latin typeface="HeliosExtC"/>
              </a:rPr>
              <a:t>Kaggle</a:t>
            </a:r>
            <a:r>
              <a:rPr lang="ru-RU" sz="2400" b="1" i="1" dirty="0">
                <a:solidFill>
                  <a:schemeClr val="tx2"/>
                </a:solidFill>
                <a:effectLst/>
                <a:latin typeface="HeliosExtC"/>
              </a:rPr>
              <a:t> помогает начинающим дата-сайентистам практиковаться на реальных данных, а опытным — изучать работу коллег и соревноваться с ними.</a:t>
            </a:r>
          </a:p>
          <a:p>
            <a:pPr>
              <a:lnSpc>
                <a:spcPct val="110000"/>
              </a:lnSpc>
            </a:pPr>
            <a:r>
              <a:rPr lang="ru-RU" sz="2400" b="0" i="0" u="sng" dirty="0" err="1">
                <a:solidFill>
                  <a:schemeClr val="tx2"/>
                </a:solidFill>
                <a:effectLst/>
                <a:latin typeface="HeliosExtC"/>
                <a:hlinkClick r:id="rId2"/>
              </a:rPr>
              <a:t>Kaggle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HeliosExtC"/>
              </a:rPr>
              <a:t> — это сообщество специалистов по Data Science. </a:t>
            </a:r>
          </a:p>
          <a:p>
            <a:pPr>
              <a:lnSpc>
                <a:spcPct val="110000"/>
              </a:lnSpc>
            </a:pPr>
            <a:r>
              <a:rPr lang="ru-RU" sz="2400" b="0" i="0" dirty="0">
                <a:solidFill>
                  <a:schemeClr val="tx2"/>
                </a:solidFill>
                <a:effectLst/>
                <a:latin typeface="HeliosExtC"/>
              </a:rPr>
              <a:t>Здесь можно изучать машинное обучение, писать свои и разбирать чужие прогнозные модели, участвовать в соревнованиях и общаться с дата-сайентистами. </a:t>
            </a:r>
          </a:p>
          <a:p>
            <a:pPr>
              <a:lnSpc>
                <a:spcPct val="110000"/>
              </a:lnSpc>
            </a:pPr>
            <a:r>
              <a:rPr lang="ru-RU" sz="2400" b="0" i="0" dirty="0">
                <a:solidFill>
                  <a:schemeClr val="tx2"/>
                </a:solidFill>
                <a:effectLst/>
                <a:latin typeface="HeliosExtC"/>
              </a:rPr>
              <a:t>Сервис полностью бесплатен.</a:t>
            </a:r>
            <a:endParaRPr lang="ru-KZ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62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95E4A-9C7F-4D40-0917-3951D623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Вывод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20185-7880-161A-E9CA-22D2D43C42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Kaggle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— полезная платформа как для опытных специалистов, так и для новичков. 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Она предоставляет возможности для тренировки навыков через соревнования, доступ к множеству датасетов, моделей и кода. 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Учебные соревнования позволяют постепенно улучшать навыки и пополнять портфолио, а обсуждения и ноутбуки дают возможность учиться на опыте других. 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Kaggle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помогает сэкономить время, предлагая готовые ресурсы для проектов, чтобы специалист мог сосредоточиться на обучении, а не на поиске данных.</a:t>
            </a:r>
          </a:p>
          <a:p>
            <a:endParaRPr lang="ru-KZ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A4939F-71DB-946F-0957-3A0631A1D522}"/>
              </a:ext>
            </a:extLst>
          </p:cNvPr>
          <p:cNvSpPr/>
          <p:nvPr/>
        </p:nvSpPr>
        <p:spPr>
          <a:xfrm>
            <a:off x="7861187" y="4001294"/>
            <a:ext cx="2553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283205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0C808-DF3A-FEFA-7E2D-F56BF5D5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sz="3400" b="0" i="0" dirty="0">
                <a:solidFill>
                  <a:schemeClr val="tx2"/>
                </a:solidFill>
                <a:effectLst/>
                <a:latin typeface="-apple-system"/>
              </a:rPr>
              <a:t>Социальная сеть и база данных для специалистов в сфере Data Science и ML</a:t>
            </a:r>
            <a:endParaRPr lang="ru-KZ" sz="3400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27E2A5-76C1-CA4E-59C8-C93D29017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684" y="662152"/>
            <a:ext cx="5646974" cy="5644570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spcBef>
                <a:spcPts val="900"/>
              </a:spcBef>
            </a:pPr>
            <a:r>
              <a:rPr lang="ru-RU" sz="2000" b="0" i="0" u="sng" strike="noStrike" dirty="0">
                <a:solidFill>
                  <a:schemeClr val="tx2"/>
                </a:solidFill>
                <a:effectLst/>
                <a:latin typeface="-apple-system"/>
                <a:hlinkClick r:id="rId2"/>
              </a:rPr>
              <a:t>Kaggle.com</a:t>
            </a:r>
            <a:r>
              <a:rPr lang="ru-RU" sz="2000" b="0" i="0" dirty="0">
                <a:solidFill>
                  <a:schemeClr val="tx2"/>
                </a:solidFill>
                <a:effectLst/>
                <a:latin typeface="-apple-system"/>
              </a:rPr>
              <a:t> — открытая площадка, на которой собрано огромное количество информации по Data Science и машинному обучению:</a:t>
            </a:r>
          </a:p>
          <a:p>
            <a:pPr lvl="1">
              <a:spcBef>
                <a:spcPts val="2400"/>
              </a:spcBef>
              <a:spcAft>
                <a:spcPts val="450"/>
              </a:spcAft>
            </a:pPr>
            <a:r>
              <a:rPr lang="ru-RU" sz="2000" b="1" i="0" dirty="0">
                <a:solidFill>
                  <a:schemeClr val="tx2"/>
                </a:solidFill>
                <a:effectLst/>
                <a:latin typeface="-apple-system"/>
              </a:rPr>
              <a:t>датасетов</a:t>
            </a:r>
            <a:r>
              <a:rPr lang="ru-RU" sz="2000" b="0" i="0" dirty="0">
                <a:solidFill>
                  <a:schemeClr val="tx2"/>
                </a:solidFill>
                <a:effectLst/>
                <a:latin typeface="-apple-system"/>
              </a:rPr>
              <a:t> — больших наборов данных на какую-то тему, которые нужны для обучения модели;</a:t>
            </a:r>
          </a:p>
          <a:p>
            <a:pPr lvl="1">
              <a:spcBef>
                <a:spcPts val="900"/>
              </a:spcBef>
            </a:pPr>
            <a:r>
              <a:rPr lang="ru-RU" sz="2000" b="1" i="0" dirty="0">
                <a:solidFill>
                  <a:schemeClr val="tx2"/>
                </a:solidFill>
                <a:effectLst/>
                <a:latin typeface="-apple-system"/>
              </a:rPr>
              <a:t>«ноутбуков»</a:t>
            </a:r>
            <a:r>
              <a:rPr lang="ru-RU" sz="2000" b="0" i="0" dirty="0">
                <a:solidFill>
                  <a:schemeClr val="tx2"/>
                </a:solidFill>
                <a:effectLst/>
                <a:latin typeface="-apple-system"/>
              </a:rPr>
              <a:t> — так называются записи с примерами кода или готовыми проектами, выложенными в открытый доступ;</a:t>
            </a:r>
          </a:p>
          <a:p>
            <a:pPr lvl="1">
              <a:spcBef>
                <a:spcPts val="900"/>
              </a:spcBef>
            </a:pPr>
            <a:r>
              <a:rPr lang="ru-RU" sz="2000" b="1" i="0" dirty="0">
                <a:solidFill>
                  <a:schemeClr val="tx2"/>
                </a:solidFill>
                <a:effectLst/>
                <a:latin typeface="-apple-system"/>
              </a:rPr>
              <a:t>моделей</a:t>
            </a:r>
            <a:r>
              <a:rPr lang="ru-RU" sz="2000" b="0" i="0" dirty="0">
                <a:solidFill>
                  <a:schemeClr val="tx2"/>
                </a:solidFill>
                <a:effectLst/>
                <a:latin typeface="-apple-system"/>
              </a:rPr>
              <a:t> — готовых моделей для машинного обучения, в том числе нейросетевых.</a:t>
            </a:r>
          </a:p>
          <a:p>
            <a:r>
              <a:rPr lang="ru-RU" sz="2000" b="0" i="0" dirty="0">
                <a:solidFill>
                  <a:schemeClr val="tx2"/>
                </a:solidFill>
                <a:effectLst/>
                <a:latin typeface="-apple-system"/>
              </a:rPr>
              <a:t>В IT-среде название </a:t>
            </a:r>
            <a:r>
              <a:rPr lang="ru-RU" sz="2000" b="0" i="0" dirty="0" err="1">
                <a:solidFill>
                  <a:schemeClr val="tx2"/>
                </a:solidFill>
                <a:effectLst/>
                <a:latin typeface="-apple-system"/>
              </a:rPr>
              <a:t>Kaggle</a:t>
            </a:r>
            <a:r>
              <a:rPr lang="ru-RU" sz="2000" b="0" i="0" dirty="0">
                <a:solidFill>
                  <a:schemeClr val="tx2"/>
                </a:solidFill>
                <a:effectLst/>
                <a:latin typeface="-apple-system"/>
              </a:rPr>
              <a:t> часто ассоциируется только с соревнованиями. </a:t>
            </a:r>
          </a:p>
          <a:p>
            <a:r>
              <a:rPr lang="ru-RU" sz="2000" b="0" i="0" dirty="0">
                <a:solidFill>
                  <a:schemeClr val="tx2"/>
                </a:solidFill>
                <a:effectLst/>
                <a:latin typeface="-apple-system"/>
              </a:rPr>
              <a:t>Но на самом деле это полноценная социальная сеть и база данных для специалистов в сфере Data Science и ML.</a:t>
            </a:r>
            <a:endParaRPr lang="ru-K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6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13314-66EB-2B9D-E288-90EE49F0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sz="4000" b="0" i="0">
                <a:solidFill>
                  <a:schemeClr val="tx2"/>
                </a:solidFill>
                <a:effectLst/>
                <a:latin typeface="-apple-system"/>
              </a:rPr>
              <a:t>Ключевые функций Kaggle</a:t>
            </a:r>
            <a:endParaRPr lang="ru-KZ" sz="400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B884B2-473A-FDC1-DA9E-862511C7A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r>
              <a:rPr lang="ru-RU" sz="1400" b="0" i="0" dirty="0">
                <a:solidFill>
                  <a:schemeClr val="tx2"/>
                </a:solidFill>
                <a:effectLst/>
                <a:latin typeface="-apple-system"/>
              </a:rPr>
              <a:t>Одна из ключевых функций </a:t>
            </a:r>
            <a:r>
              <a:rPr lang="ru-RU" sz="1400" b="0" i="0" dirty="0" err="1">
                <a:solidFill>
                  <a:schemeClr val="tx2"/>
                </a:solidFill>
                <a:effectLst/>
                <a:latin typeface="-apple-system"/>
              </a:rPr>
              <a:t>Kaggle</a:t>
            </a:r>
            <a:r>
              <a:rPr lang="ru-RU" sz="1400" b="0" i="0" dirty="0">
                <a:solidFill>
                  <a:schemeClr val="tx2"/>
                </a:solidFill>
                <a:effectLst/>
                <a:latin typeface="-apple-system"/>
              </a:rPr>
              <a:t> — организация соревнований по машинному обучению. </a:t>
            </a:r>
          </a:p>
          <a:p>
            <a:r>
              <a:rPr lang="ru-RU" sz="1400" b="1" i="1" dirty="0">
                <a:solidFill>
                  <a:schemeClr val="tx2"/>
                </a:solidFill>
                <a:effectLst/>
                <a:latin typeface="-apple-system"/>
              </a:rPr>
              <a:t>Организаторами чаще всего выступают компании: они регистрируют на площадке новое состязание, а пользователи могут в них поучаствовать. </a:t>
            </a:r>
          </a:p>
          <a:p>
            <a:r>
              <a:rPr lang="ru-RU" sz="1400" b="0" i="0" dirty="0">
                <a:solidFill>
                  <a:schemeClr val="tx2"/>
                </a:solidFill>
                <a:effectLst/>
                <a:latin typeface="-apple-system"/>
              </a:rPr>
              <a:t>Победители получают «медали», внутренние достижения </a:t>
            </a:r>
            <a:r>
              <a:rPr lang="ru-RU" sz="1400" b="0" i="0" dirty="0" err="1">
                <a:solidFill>
                  <a:schemeClr val="tx2"/>
                </a:solidFill>
                <a:effectLst/>
                <a:latin typeface="-apple-system"/>
              </a:rPr>
              <a:t>Kaggle</a:t>
            </a:r>
            <a:r>
              <a:rPr lang="ru-RU" sz="1400" b="0" i="0" dirty="0">
                <a:solidFill>
                  <a:schemeClr val="tx2"/>
                </a:solidFill>
                <a:effectLst/>
                <a:latin typeface="-apple-system"/>
              </a:rPr>
              <a:t>, и призы от организатора.</a:t>
            </a:r>
          </a:p>
          <a:p>
            <a:pPr>
              <a:spcBef>
                <a:spcPts val="1800"/>
              </a:spcBef>
            </a:pPr>
            <a:r>
              <a:rPr lang="ru-RU" sz="1400" b="0" i="0" dirty="0">
                <a:solidFill>
                  <a:schemeClr val="tx2"/>
                </a:solidFill>
                <a:effectLst/>
                <a:latin typeface="-apple-system"/>
              </a:rPr>
              <a:t>Доступ к датасетам и образцам кода можно получить даже до регистрации. </a:t>
            </a:r>
          </a:p>
          <a:p>
            <a:pPr>
              <a:spcBef>
                <a:spcPts val="1800"/>
              </a:spcBef>
            </a:pPr>
            <a:r>
              <a:rPr lang="ru-RU" sz="1400" b="0" i="0" dirty="0">
                <a:solidFill>
                  <a:schemeClr val="tx2"/>
                </a:solidFill>
                <a:effectLst/>
                <a:latin typeface="-apple-system"/>
              </a:rPr>
              <a:t>А вот писать комментарии и участвовать в соревнованиях могут только зарегистрированные пользователи.</a:t>
            </a:r>
          </a:p>
          <a:p>
            <a:pPr>
              <a:spcBef>
                <a:spcPts val="1800"/>
              </a:spcBef>
            </a:pPr>
            <a:r>
              <a:rPr lang="ru-RU" sz="1400" b="0" i="0" dirty="0">
                <a:solidFill>
                  <a:schemeClr val="tx2"/>
                </a:solidFill>
                <a:effectLst/>
                <a:latin typeface="-apple-system"/>
              </a:rPr>
              <a:t>Часть возможностей открывается только после достижения определенного рейтинга — например, доступ к закрытым соревнованиям. </a:t>
            </a:r>
          </a:p>
          <a:p>
            <a:pPr>
              <a:spcBef>
                <a:spcPts val="1800"/>
              </a:spcBef>
            </a:pPr>
            <a:r>
              <a:rPr lang="ru-RU" sz="1400" b="0" i="0" dirty="0">
                <a:solidFill>
                  <a:schemeClr val="tx2"/>
                </a:solidFill>
                <a:effectLst/>
                <a:latin typeface="-apple-system"/>
              </a:rPr>
              <a:t>Рейтинг аккаунта можно повысить, если участвовать в жизни сообщества:</a:t>
            </a:r>
          </a:p>
          <a:p>
            <a:pPr lvl="1">
              <a:spcBef>
                <a:spcPts val="2400"/>
              </a:spcBef>
              <a:spcAft>
                <a:spcPts val="450"/>
              </a:spcAft>
            </a:pPr>
            <a:r>
              <a:rPr lang="ru-RU" sz="1400" b="1" i="1" dirty="0">
                <a:solidFill>
                  <a:schemeClr val="tx2"/>
                </a:solidFill>
                <a:effectLst/>
                <a:latin typeface="-apple-system"/>
              </a:rPr>
              <a:t>показывать хорошие результаты;</a:t>
            </a:r>
          </a:p>
          <a:p>
            <a:pPr lvl="1">
              <a:spcBef>
                <a:spcPts val="900"/>
              </a:spcBef>
            </a:pPr>
            <a:r>
              <a:rPr lang="ru-RU" sz="1400" b="1" i="1" dirty="0">
                <a:solidFill>
                  <a:schemeClr val="tx2"/>
                </a:solidFill>
                <a:effectLst/>
                <a:latin typeface="-apple-system"/>
              </a:rPr>
              <a:t>выкладывать датасеты, проекты или образцы кода;</a:t>
            </a:r>
          </a:p>
          <a:p>
            <a:pPr lvl="1">
              <a:spcBef>
                <a:spcPts val="900"/>
              </a:spcBef>
            </a:pPr>
            <a:r>
              <a:rPr lang="ru-RU" sz="1400" b="1" i="1" dirty="0">
                <a:solidFill>
                  <a:schemeClr val="tx2"/>
                </a:solidFill>
                <a:effectLst/>
                <a:latin typeface="-apple-system"/>
              </a:rPr>
              <a:t>писать полезные комментарии в обсуждениях.</a:t>
            </a:r>
          </a:p>
          <a:p>
            <a:endParaRPr lang="ru-K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5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E00EE-6507-08D4-72FA-CC0056FF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ru-RU" sz="3600" b="0" i="0">
                <a:effectLst/>
                <a:latin typeface="Fira Sans" panose="020F0502020204030204" pitchFamily="34" charset="0"/>
              </a:rPr>
              <a:t>Обзор платформы Kaggle</a:t>
            </a:r>
            <a:endParaRPr lang="ru-KZ" sz="3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782466-F509-54BA-ABF7-BFB6BA56C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4" y="1237233"/>
            <a:ext cx="5628018" cy="41506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9474A-3278-9554-B110-E97561B3F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 lnSpcReduction="10000"/>
          </a:bodyPr>
          <a:lstStyle/>
          <a:p>
            <a:r>
              <a:rPr lang="ru-RU" sz="2400" b="0" i="0" dirty="0">
                <a:effectLst/>
                <a:latin typeface="-apple-system"/>
              </a:rPr>
              <a:t>Чтобы пользоваться платформой было удобнее, можно скачать библиотеку </a:t>
            </a:r>
            <a:r>
              <a:rPr lang="ru-RU" sz="2400" b="1" i="0" u="sng" strike="noStrike" dirty="0" err="1">
                <a:effectLst/>
                <a:latin typeface="-apple-system"/>
                <a:hlinkClick r:id="rId3"/>
              </a:rPr>
              <a:t>kagglehub</a:t>
            </a:r>
            <a:r>
              <a:rPr lang="ru-RU" sz="2400" b="0" i="0" dirty="0">
                <a:effectLst/>
                <a:latin typeface="-apple-system"/>
              </a:rPr>
              <a:t>. </a:t>
            </a:r>
          </a:p>
          <a:p>
            <a:r>
              <a:rPr lang="ru-RU" sz="2400" b="0" i="0" dirty="0">
                <a:effectLst/>
                <a:latin typeface="-apple-system"/>
              </a:rPr>
              <a:t>Она предоставляет доступ к возможностям </a:t>
            </a:r>
            <a:r>
              <a:rPr lang="ru-RU" sz="2400" b="0" i="0" dirty="0" err="1">
                <a:effectLst/>
                <a:latin typeface="-apple-system"/>
              </a:rPr>
              <a:t>Kaggle</a:t>
            </a:r>
            <a:r>
              <a:rPr lang="ru-RU" sz="2400" b="0" i="0" dirty="0">
                <a:effectLst/>
                <a:latin typeface="-apple-system"/>
              </a:rPr>
              <a:t> из командной строки: например, можно парой команд подключить ML-модель, размещенную на площадке.</a:t>
            </a:r>
            <a:endParaRPr lang="ru-KZ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5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6EFEC-CD4A-11CC-26A8-CB4A3CC3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508131"/>
          </a:xfrm>
        </p:spPr>
        <p:txBody>
          <a:bodyPr anchor="b">
            <a:normAutofit/>
          </a:bodyPr>
          <a:lstStyle/>
          <a:p>
            <a:pPr>
              <a:spcBef>
                <a:spcPts val="2400"/>
              </a:spcBef>
            </a:pPr>
            <a:r>
              <a:rPr lang="ru-RU" sz="2800" b="1" i="0" dirty="0">
                <a:effectLst/>
                <a:latin typeface="Fira Sans" panose="020B0503050000020004" pitchFamily="34" charset="0"/>
              </a:rPr>
              <a:t>Раздел </a:t>
            </a:r>
            <a:r>
              <a:rPr lang="en-US" sz="2800" b="1" i="0" dirty="0">
                <a:effectLst/>
                <a:latin typeface="Fira Sans" panose="020B0503050000020004" pitchFamily="34" charset="0"/>
              </a:rPr>
              <a:t>Competitions</a:t>
            </a:r>
            <a:endParaRPr lang="ru-KZ" sz="2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D8ACFB-5924-DB26-6089-EFC24F594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50" y="650494"/>
            <a:ext cx="5488806" cy="53241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97360A-980B-6EEA-85F6-EFE873F15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441" y="1034113"/>
            <a:ext cx="4755329" cy="4725977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2000" b="0" i="1" dirty="0">
                <a:effectLst/>
                <a:latin typeface="-apple-system"/>
              </a:rPr>
              <a:t>На странице раздела новичкам сразу предлагают принять участие в тренировочных состязаниях</a:t>
            </a:r>
            <a:endParaRPr lang="en-US" sz="2000" b="0" i="1" dirty="0">
              <a:effectLst/>
              <a:latin typeface="-apple-system"/>
            </a:endParaRPr>
          </a:p>
          <a:p>
            <a:pPr>
              <a:lnSpc>
                <a:spcPct val="110000"/>
              </a:lnSpc>
            </a:pPr>
            <a:r>
              <a:rPr lang="ru-RU" sz="2000" b="0" i="0" dirty="0">
                <a:effectLst/>
                <a:latin typeface="-apple-system"/>
              </a:rPr>
              <a:t>В этом </a:t>
            </a:r>
            <a:r>
              <a:rPr lang="ru-RU" sz="2000" b="0" i="0" u="sng" strike="noStrike" dirty="0">
                <a:effectLst/>
                <a:latin typeface="-apple-system"/>
                <a:hlinkClick r:id="rId3"/>
              </a:rPr>
              <a:t>разделе</a:t>
            </a:r>
            <a:r>
              <a:rPr lang="ru-RU" sz="2000" b="0" i="0" dirty="0">
                <a:effectLst/>
                <a:latin typeface="-apple-system"/>
              </a:rPr>
              <a:t> собраны все соревнования, которые проводятся или когда-либо проводились на площадке. В активных конкурсах можно принять участие — нажать на кнопку </a:t>
            </a:r>
            <a:r>
              <a:rPr lang="ru-RU" sz="2000" b="1" i="0" dirty="0" err="1">
                <a:effectLst/>
                <a:latin typeface="-apple-system"/>
              </a:rPr>
              <a:t>Join</a:t>
            </a:r>
            <a:r>
              <a:rPr lang="ru-RU" sz="2000" b="1" i="0" dirty="0">
                <a:effectLst/>
                <a:latin typeface="-apple-system"/>
              </a:rPr>
              <a:t> </a:t>
            </a:r>
            <a:r>
              <a:rPr lang="ru-RU" sz="2000" b="1" i="0" dirty="0" err="1">
                <a:effectLst/>
                <a:latin typeface="-apple-system"/>
              </a:rPr>
              <a:t>Competition</a:t>
            </a:r>
            <a:r>
              <a:rPr lang="ru-RU" sz="2000" b="0" i="0" dirty="0">
                <a:effectLst/>
                <a:latin typeface="-apple-system"/>
              </a:rPr>
              <a:t> на странице проекта.</a:t>
            </a:r>
            <a:endParaRPr lang="en-US" sz="2000" b="0" i="1" dirty="0">
              <a:effectLst/>
              <a:latin typeface="-apple-system"/>
            </a:endParaRPr>
          </a:p>
          <a:p>
            <a:pPr>
              <a:lnSpc>
                <a:spcPct val="110000"/>
              </a:lnSpc>
            </a:pPr>
            <a:r>
              <a:rPr lang="ru-RU" sz="2000" b="0" i="0" dirty="0">
                <a:effectLst/>
                <a:latin typeface="-apple-system"/>
              </a:rPr>
              <a:t>В прошедших конкурсах поучаствовать не получится — кнопка будет неактивной. Но все материалы по ним остаются в открытом доступе: пользователь может ознакомиться с решениями, моделями и комментариями участников. </a:t>
            </a:r>
            <a:endParaRPr lang="ru-KZ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AB141-8E32-61C1-EAF6-AA4A1A50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>
              <a:spcBef>
                <a:spcPts val="2400"/>
              </a:spcBef>
            </a:pPr>
            <a:r>
              <a:rPr lang="ru-RU" sz="3800" b="0" i="0" dirty="0">
                <a:effectLst/>
                <a:latin typeface="-apple-system"/>
              </a:rPr>
              <a:t>Соревнования разделены по категориям:</a:t>
            </a:r>
            <a:endParaRPr lang="ru-KZ" sz="3800" dirty="0"/>
          </a:p>
        </p:txBody>
      </p:sp>
      <p:grpSp>
        <p:nvGrpSpPr>
          <p:cNvPr id="25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795ED-0029-F050-4F9A-B33CB353B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19" y="2203078"/>
            <a:ext cx="10791191" cy="4352080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24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600" b="1" i="0" dirty="0">
                <a:effectLst/>
                <a:latin typeface="-apple-system"/>
              </a:rPr>
              <a:t>All </a:t>
            </a:r>
            <a:r>
              <a:rPr lang="ru-RU" sz="1600" b="1" i="0" dirty="0" err="1">
                <a:effectLst/>
                <a:latin typeface="-apple-system"/>
              </a:rPr>
              <a:t>Competitions</a:t>
            </a:r>
            <a:r>
              <a:rPr lang="ru-RU" sz="1600" b="0" i="0" dirty="0">
                <a:effectLst/>
                <a:latin typeface="-apple-system"/>
              </a:rPr>
              <a:t> — все состязания, активные или прошедшие;</a:t>
            </a:r>
          </a:p>
          <a:p>
            <a:pPr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1600" b="1" i="0" dirty="0" err="1">
                <a:effectLst/>
                <a:latin typeface="-apple-system"/>
              </a:rPr>
              <a:t>Featured</a:t>
            </a:r>
            <a:r>
              <a:rPr lang="ru-RU" sz="1600" b="0" i="0" dirty="0">
                <a:effectLst/>
                <a:latin typeface="-apple-system"/>
              </a:rPr>
              <a:t> — самые интересные, с внушительными призами, например солидными денежными вознаграждениями. К примеру, победитель состязания по улучшению алгоритма, предсказывающего колебания валют, получит приз в размере 100 тысяч долларов;</a:t>
            </a:r>
          </a:p>
          <a:p>
            <a:pPr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1600" b="1" i="0" dirty="0" err="1">
                <a:effectLst/>
                <a:latin typeface="-apple-system"/>
              </a:rPr>
              <a:t>Getting</a:t>
            </a:r>
            <a:r>
              <a:rPr lang="ru-RU" sz="1600" b="1" i="0" dirty="0">
                <a:effectLst/>
                <a:latin typeface="-apple-system"/>
              </a:rPr>
              <a:t> </a:t>
            </a:r>
            <a:r>
              <a:rPr lang="ru-RU" sz="1600" b="1" i="0" dirty="0" err="1">
                <a:effectLst/>
                <a:latin typeface="-apple-system"/>
              </a:rPr>
              <a:t>Started</a:t>
            </a:r>
            <a:r>
              <a:rPr lang="ru-RU" sz="1600" b="0" i="0" dirty="0">
                <a:effectLst/>
                <a:latin typeface="-apple-system"/>
              </a:rPr>
              <a:t> — соревнования для начинающих, чтобы потренироваться. Часто они бессрочные и не подразумевают вознаграждения;</a:t>
            </a:r>
          </a:p>
          <a:p>
            <a:pPr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1600" b="1" i="0" dirty="0">
                <a:effectLst/>
                <a:latin typeface="-apple-system"/>
              </a:rPr>
              <a:t>Research</a:t>
            </a:r>
            <a:r>
              <a:rPr lang="ru-RU" sz="1600" b="0" i="0" dirty="0">
                <a:effectLst/>
                <a:latin typeface="-apple-system"/>
              </a:rPr>
              <a:t> — соревнования в научной и образовательной сферах, например создание модели для предсказания землетрясений; </a:t>
            </a:r>
          </a:p>
          <a:p>
            <a:pPr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1600" b="1" i="0" dirty="0">
                <a:effectLst/>
                <a:latin typeface="-apple-system"/>
              </a:rPr>
              <a:t>Community</a:t>
            </a:r>
            <a:r>
              <a:rPr lang="ru-RU" sz="1600" b="0" i="0" dirty="0">
                <a:effectLst/>
                <a:latin typeface="-apple-system"/>
              </a:rPr>
              <a:t> — состязания, созданные пользователями </a:t>
            </a:r>
            <a:r>
              <a:rPr lang="ru-RU" sz="1600" b="0" i="0" dirty="0" err="1">
                <a:effectLst/>
                <a:latin typeface="-apple-system"/>
              </a:rPr>
              <a:t>Kaggle</a:t>
            </a:r>
            <a:r>
              <a:rPr lang="ru-RU" sz="1600" b="0" i="0" dirty="0">
                <a:effectLst/>
                <a:latin typeface="-apple-system"/>
              </a:rPr>
              <a:t>. Как правило, в них нет денежных призов. Люди участвуют ради прокачки навыков и развлечения;</a:t>
            </a:r>
          </a:p>
          <a:p>
            <a:pPr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1600" b="1" i="0" dirty="0" err="1">
                <a:effectLst/>
                <a:latin typeface="-apple-system"/>
              </a:rPr>
              <a:t>Playground</a:t>
            </a:r>
            <a:r>
              <a:rPr lang="ru-RU" sz="1600" b="0" i="0" dirty="0">
                <a:effectLst/>
                <a:latin typeface="-apple-system"/>
              </a:rPr>
              <a:t> — интересные и относительно простые соревнования от </a:t>
            </a:r>
            <a:r>
              <a:rPr lang="ru-RU" sz="1600" b="0" i="0" dirty="0" err="1">
                <a:effectLst/>
                <a:latin typeface="-apple-system"/>
              </a:rPr>
              <a:t>Kaggle</a:t>
            </a:r>
            <a:r>
              <a:rPr lang="ru-RU" sz="1600" b="0" i="0" dirty="0">
                <a:effectLst/>
                <a:latin typeface="-apple-system"/>
              </a:rPr>
              <a:t> без призов. В них тоже участвуют ради азарта и тренировки навыков;</a:t>
            </a:r>
          </a:p>
          <a:p>
            <a:pPr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1600" b="1" i="0" dirty="0" err="1">
                <a:effectLst/>
                <a:latin typeface="-apple-system"/>
              </a:rPr>
              <a:t>Simulations</a:t>
            </a:r>
            <a:r>
              <a:rPr lang="ru-RU" sz="1600" b="0" i="0" dirty="0">
                <a:effectLst/>
                <a:latin typeface="-apple-system"/>
              </a:rPr>
              <a:t> — состязания по тренировке ботов с искусственным интеллектом. Нужно обучить ИИ решать какую-то нестандартную задачу: от игры в «камень-ножницы-бумага» до выживания на виртуальном Марсе;</a:t>
            </a:r>
          </a:p>
          <a:p>
            <a:pPr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1600" b="1" i="0" dirty="0">
                <a:effectLst/>
                <a:latin typeface="-apple-system"/>
              </a:rPr>
              <a:t>Analytics</a:t>
            </a:r>
            <a:r>
              <a:rPr lang="ru-RU" sz="1600" b="0" i="0" dirty="0">
                <a:effectLst/>
                <a:latin typeface="-apple-system"/>
              </a:rPr>
              <a:t> — аналитические соревнования. Участникам нужно написать алгоритм, который проанализирует данные и сделает из них выводы. Например, изучит информацию о хоккейных матчах и предложит методы защиты игроков от травм.</a:t>
            </a:r>
          </a:p>
        </p:txBody>
      </p:sp>
    </p:spTree>
    <p:extLst>
      <p:ext uri="{BB962C8B-B14F-4D97-AF65-F5344CB8AC3E}">
        <p14:creationId xmlns:p14="http://schemas.microsoft.com/office/powerpoint/2010/main" val="361522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CB89D0-EFA7-4FB2-9BA8-30575743A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502" y="591946"/>
            <a:ext cx="6894576" cy="1698990"/>
          </a:xfrm>
        </p:spPr>
        <p:txBody>
          <a:bodyPr anchor="ctr">
            <a:normAutofit lnSpcReduction="10000"/>
          </a:bodyPr>
          <a:lstStyle/>
          <a:p>
            <a:r>
              <a:rPr lang="ru-RU" sz="1700" b="0" i="0" dirty="0">
                <a:effectLst/>
                <a:latin typeface="-apple-system"/>
              </a:rPr>
              <a:t>В карточке состязания содержится вся информация, которая нужна участникам. </a:t>
            </a:r>
          </a:p>
          <a:p>
            <a:r>
              <a:rPr lang="ru-RU" sz="1700" b="0" i="0" dirty="0">
                <a:effectLst/>
                <a:latin typeface="-apple-system"/>
              </a:rPr>
              <a:t>Там </a:t>
            </a:r>
            <a:r>
              <a:rPr lang="ru-RU" sz="1700" b="1" i="1" dirty="0">
                <a:effectLst/>
                <a:latin typeface="-apple-system"/>
              </a:rPr>
              <a:t>описывают суть задачи, прикрепляют данные, с которыми предстоит работать, указывают сроки и вознаграждение</a:t>
            </a:r>
            <a:r>
              <a:rPr lang="ru-RU" sz="1700" b="0" i="0" dirty="0">
                <a:effectLst/>
                <a:latin typeface="-apple-system"/>
              </a:rPr>
              <a:t>. </a:t>
            </a:r>
            <a:endParaRPr lang="en-US" sz="1700" b="0" i="0" dirty="0">
              <a:effectLst/>
              <a:latin typeface="-apple-system"/>
            </a:endParaRPr>
          </a:p>
          <a:p>
            <a:r>
              <a:rPr lang="ru-RU" sz="1700" b="0" i="1" dirty="0">
                <a:effectLst/>
                <a:latin typeface="-apple-system"/>
              </a:rPr>
              <a:t>В отдельной вкладке можно просмотреть правила и условия: например, не больше 5 человек в одной команде</a:t>
            </a:r>
            <a:endParaRPr lang="en-US" sz="1700" dirty="0">
              <a:latin typeface="-apple-system"/>
            </a:endParaRPr>
          </a:p>
          <a:p>
            <a:endParaRPr lang="ru-KZ" sz="1700" dirty="0"/>
          </a:p>
        </p:txBody>
      </p:sp>
      <p:pic>
        <p:nvPicPr>
          <p:cNvPr id="1026" name="Picture 2" descr="В отдельной вкладке можно просмотреть правила и условия: например, не больше 5 человек в одной команде">
            <a:extLst>
              <a:ext uri="{FF2B5EF4-FFF2-40B4-BE49-F238E27FC236}">
                <a16:creationId xmlns:a16="http://schemas.microsoft.com/office/drawing/2014/main" id="{1A2086EE-6718-A0A3-BE99-1F80B729D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730" y="2290936"/>
            <a:ext cx="10488348" cy="395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3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9D29E-3275-DDA8-7811-9F1AA9D7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endParaRPr lang="ru-KZ" sz="3600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Например, вот список ноутбуков с кодом для учебного соревнования, где нужно проверять высказывания на противоречивость">
            <a:extLst>
              <a:ext uri="{FF2B5EF4-FFF2-40B4-BE49-F238E27FC236}">
                <a16:creationId xmlns:a16="http://schemas.microsoft.com/office/drawing/2014/main" id="{03DD3C22-6351-5B5A-3A42-06F2BB92B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4" y="1800035"/>
            <a:ext cx="5628018" cy="3025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7EA54-8E98-E8D7-7547-231A5EEED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3" y="2145274"/>
            <a:ext cx="4282984" cy="3511943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2400" b="0" i="0" dirty="0">
                <a:effectLst/>
                <a:latin typeface="-apple-system"/>
              </a:rPr>
              <a:t>Кроме того, участники соревнования могут прикрепить к карточке свои материалы по решению задачи: </a:t>
            </a:r>
            <a:r>
              <a:rPr lang="ru-RU" sz="2400" b="1" i="1" dirty="0">
                <a:effectLst/>
                <a:latin typeface="-apple-system"/>
              </a:rPr>
              <a:t>ноутбуки с кодом или модели, которые есть в библиотеке </a:t>
            </a:r>
            <a:r>
              <a:rPr lang="ru-RU" sz="2400" b="1" i="1" dirty="0" err="1">
                <a:effectLst/>
                <a:latin typeface="-apple-system"/>
              </a:rPr>
              <a:t>Kaggle</a:t>
            </a:r>
            <a:r>
              <a:rPr lang="ru-RU" sz="2400" b="1" i="1" dirty="0">
                <a:effectLst/>
                <a:latin typeface="-apple-system"/>
              </a:rPr>
              <a:t>. </a:t>
            </a:r>
          </a:p>
          <a:p>
            <a:r>
              <a:rPr lang="ru-RU" sz="2400" b="0" i="0" dirty="0">
                <a:effectLst/>
                <a:latin typeface="-apple-system"/>
              </a:rPr>
              <a:t>С ними тоже может ознакомиться любой желающий — это особенно полезно, если речь идет о задачах для тренировки навыков.</a:t>
            </a:r>
            <a:endParaRPr lang="en-US" sz="2400" b="0" i="0" dirty="0">
              <a:effectLst/>
              <a:latin typeface="-apple-system"/>
            </a:endParaRPr>
          </a:p>
          <a:p>
            <a:endParaRPr lang="ru-KZ" sz="1800" dirty="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8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5824</TotalTime>
  <Words>1829</Words>
  <Application>Microsoft Office PowerPoint</Application>
  <PresentationFormat>Широкоэкранный</PresentationFormat>
  <Paragraphs>117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-apple-system</vt:lpstr>
      <vt:lpstr>Aptos</vt:lpstr>
      <vt:lpstr>Aptos Display</vt:lpstr>
      <vt:lpstr>Arial</vt:lpstr>
      <vt:lpstr>Calibri</vt:lpstr>
      <vt:lpstr>Fira Sans</vt:lpstr>
      <vt:lpstr>HeliosExtC</vt:lpstr>
      <vt:lpstr>Times New Roman</vt:lpstr>
      <vt:lpstr>Wingdings</vt:lpstr>
      <vt:lpstr>Тема Office</vt:lpstr>
      <vt:lpstr>Лекция 4. Ознакомление с платформой Kaggle</vt:lpstr>
      <vt:lpstr>Что такое Kaggle и зачем он дата-сайентисту?</vt:lpstr>
      <vt:lpstr>Социальная сеть и база данных для специалистов в сфере Data Science и ML</vt:lpstr>
      <vt:lpstr>Ключевые функций Kaggle</vt:lpstr>
      <vt:lpstr>Обзор платформы Kaggle</vt:lpstr>
      <vt:lpstr>Раздел Competitions</vt:lpstr>
      <vt:lpstr>Соревнования разделены по категориям:</vt:lpstr>
      <vt:lpstr>Презентация PowerPoint</vt:lpstr>
      <vt:lpstr>Презентация PowerPoint</vt:lpstr>
      <vt:lpstr>Раздел Datasets</vt:lpstr>
      <vt:lpstr>Раздел Models</vt:lpstr>
      <vt:lpstr>Презентация PowerPoint</vt:lpstr>
      <vt:lpstr>Раздел Code</vt:lpstr>
      <vt:lpstr>Раздел Script или Notebook</vt:lpstr>
      <vt:lpstr>Презентация PowerPoint</vt:lpstr>
      <vt:lpstr>Раздел Discussions</vt:lpstr>
      <vt:lpstr>Раздел Learn</vt:lpstr>
      <vt:lpstr>Рейтинги участников.</vt:lpstr>
      <vt:lpstr>Документация.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Оспан Әсел</dc:creator>
  <cp:lastModifiedBy>Оспан Әсел</cp:lastModifiedBy>
  <cp:revision>7</cp:revision>
  <dcterms:created xsi:type="dcterms:W3CDTF">2025-02-04T07:23:10Z</dcterms:created>
  <dcterms:modified xsi:type="dcterms:W3CDTF">2025-02-10T09:42:41Z</dcterms:modified>
</cp:coreProperties>
</file>